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84" r:id="rId3"/>
    <p:sldId id="296" r:id="rId4"/>
    <p:sldId id="406" r:id="rId5"/>
    <p:sldId id="367" r:id="rId6"/>
    <p:sldId id="369" r:id="rId7"/>
    <p:sldId id="370" r:id="rId8"/>
    <p:sldId id="371" r:id="rId9"/>
    <p:sldId id="372" r:id="rId10"/>
    <p:sldId id="373" r:id="rId11"/>
    <p:sldId id="407" r:id="rId12"/>
    <p:sldId id="375" r:id="rId13"/>
    <p:sldId id="376" r:id="rId14"/>
    <p:sldId id="377" r:id="rId15"/>
    <p:sldId id="378" r:id="rId16"/>
    <p:sldId id="379" r:id="rId17"/>
    <p:sldId id="380" r:id="rId18"/>
    <p:sldId id="408" r:id="rId19"/>
    <p:sldId id="382" r:id="rId20"/>
    <p:sldId id="383" r:id="rId21"/>
    <p:sldId id="388" r:id="rId22"/>
    <p:sldId id="389" r:id="rId23"/>
    <p:sldId id="364" r:id="rId24"/>
    <p:sldId id="409" r:id="rId25"/>
    <p:sldId id="393" r:id="rId26"/>
    <p:sldId id="394" r:id="rId27"/>
    <p:sldId id="413" r:id="rId28"/>
    <p:sldId id="411" r:id="rId29"/>
    <p:sldId id="395" r:id="rId30"/>
    <p:sldId id="414" r:id="rId31"/>
    <p:sldId id="397" r:id="rId32"/>
    <p:sldId id="404" r:id="rId33"/>
    <p:sldId id="416" r:id="rId34"/>
    <p:sldId id="412" r:id="rId35"/>
    <p:sldId id="417" r:id="rId36"/>
    <p:sldId id="316" r:id="rId37"/>
  </p:sldIdLst>
  <p:sldSz cx="9144000" cy="6858000" type="screen4x3"/>
  <p:notesSz cx="9874250" cy="67246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2F618F"/>
    <a:srgbClr val="81ADD5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2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47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4E3849-73BD-2043-A9FB-710030E94B2D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1BA56E3-F69C-0145-AC7D-7D3759C29511}">
      <dgm:prSet phldrT="[Text]"/>
      <dgm:spPr/>
      <dgm:t>
        <a:bodyPr/>
        <a:lstStyle/>
        <a:p>
          <a:r>
            <a:rPr lang="sr-Latn-BA" dirty="0" smtClean="0"/>
            <a:t>Međusektorska saradnja</a:t>
          </a:r>
          <a:endParaRPr lang="en-US" dirty="0"/>
        </a:p>
      </dgm:t>
    </dgm:pt>
    <dgm:pt modelId="{EE621696-9E5F-2745-B89A-6F158222FA48}" type="parTrans" cxnId="{6ABF3D16-B5B7-E940-9498-4EA6AFA80037}">
      <dgm:prSet/>
      <dgm:spPr/>
      <dgm:t>
        <a:bodyPr/>
        <a:lstStyle/>
        <a:p>
          <a:endParaRPr lang="en-US"/>
        </a:p>
      </dgm:t>
    </dgm:pt>
    <dgm:pt modelId="{F82242BA-72E3-6642-8B6B-305B715F78E3}" type="sibTrans" cxnId="{6ABF3D16-B5B7-E940-9498-4EA6AFA80037}">
      <dgm:prSet/>
      <dgm:spPr/>
      <dgm:t>
        <a:bodyPr/>
        <a:lstStyle/>
        <a:p>
          <a:endParaRPr lang="en-US"/>
        </a:p>
      </dgm:t>
    </dgm:pt>
    <dgm:pt modelId="{9B7E8354-4003-C045-844F-400C1C35C5B2}">
      <dgm:prSet phldrT="[Text]"/>
      <dgm:spPr/>
      <dgm:t>
        <a:bodyPr/>
        <a:lstStyle/>
        <a:p>
          <a:r>
            <a:rPr lang="sr-Latn-BA" dirty="0" smtClean="0"/>
            <a:t>Ciljani kriminalci</a:t>
          </a:r>
          <a:endParaRPr lang="en-US" dirty="0"/>
        </a:p>
      </dgm:t>
    </dgm:pt>
    <dgm:pt modelId="{8B765399-B181-DC49-8803-E4D0CC53CFBF}" type="parTrans" cxnId="{0DC3D4D6-E9A1-0C4C-96F1-1F6CF2627841}">
      <dgm:prSet/>
      <dgm:spPr/>
      <dgm:t>
        <a:bodyPr/>
        <a:lstStyle/>
        <a:p>
          <a:endParaRPr lang="en-US"/>
        </a:p>
      </dgm:t>
    </dgm:pt>
    <dgm:pt modelId="{55AD63A9-58F0-DC49-83BD-54FEDA98705A}" type="sibTrans" cxnId="{0DC3D4D6-E9A1-0C4C-96F1-1F6CF2627841}">
      <dgm:prSet/>
      <dgm:spPr/>
      <dgm:t>
        <a:bodyPr/>
        <a:lstStyle/>
        <a:p>
          <a:endParaRPr lang="en-US"/>
        </a:p>
      </dgm:t>
    </dgm:pt>
    <dgm:pt modelId="{83CDEC5A-20E6-6540-AAE3-C151C8DFC5A1}">
      <dgm:prSet phldrT="[Text]"/>
      <dgm:spPr/>
      <dgm:t>
        <a:bodyPr/>
        <a:lstStyle/>
        <a:p>
          <a:r>
            <a:rPr lang="sr-Latn-BA" dirty="0" smtClean="0"/>
            <a:t>Ciljani kriminalni profit</a:t>
          </a:r>
          <a:endParaRPr lang="en-US" dirty="0"/>
        </a:p>
      </dgm:t>
    </dgm:pt>
    <dgm:pt modelId="{65520B0D-641D-6E43-A1FE-F4F84F4D8372}" type="parTrans" cxnId="{4C50CC5E-FD54-4B40-A318-80C4BC9078FE}">
      <dgm:prSet/>
      <dgm:spPr/>
      <dgm:t>
        <a:bodyPr/>
        <a:lstStyle/>
        <a:p>
          <a:endParaRPr lang="en-US"/>
        </a:p>
      </dgm:t>
    </dgm:pt>
    <dgm:pt modelId="{7A417D4C-4883-B545-B4DD-4F500D6ECDDB}" type="sibTrans" cxnId="{4C50CC5E-FD54-4B40-A318-80C4BC9078FE}">
      <dgm:prSet/>
      <dgm:spPr/>
      <dgm:t>
        <a:bodyPr/>
        <a:lstStyle/>
        <a:p>
          <a:endParaRPr lang="en-US"/>
        </a:p>
      </dgm:t>
    </dgm:pt>
    <dgm:pt modelId="{7EB74EC9-9CDB-B144-B50E-77E6DAD45831}">
      <dgm:prSet phldrT="[Text]"/>
      <dgm:spPr/>
      <dgm:t>
        <a:bodyPr/>
        <a:lstStyle/>
        <a:p>
          <a:r>
            <a:rPr lang="en-US" dirty="0" smtClean="0"/>
            <a:t>S</a:t>
          </a:r>
          <a:r>
            <a:rPr lang="sr-Latn-BA" dirty="0" smtClean="0"/>
            <a:t>inergija između agencija</a:t>
          </a:r>
          <a:endParaRPr lang="en-US" dirty="0"/>
        </a:p>
      </dgm:t>
    </dgm:pt>
    <dgm:pt modelId="{6364BB51-CEB9-0E4C-953E-E8B2E09A9CF4}" type="parTrans" cxnId="{ECD1FABF-7747-C44D-9E47-908C277C4C40}">
      <dgm:prSet/>
      <dgm:spPr/>
      <dgm:t>
        <a:bodyPr/>
        <a:lstStyle/>
        <a:p>
          <a:endParaRPr lang="en-US"/>
        </a:p>
      </dgm:t>
    </dgm:pt>
    <dgm:pt modelId="{5390279D-6839-7F47-8BD3-076633F635F7}" type="sibTrans" cxnId="{ECD1FABF-7747-C44D-9E47-908C277C4C40}">
      <dgm:prSet/>
      <dgm:spPr/>
      <dgm:t>
        <a:bodyPr/>
        <a:lstStyle/>
        <a:p>
          <a:endParaRPr lang="en-US"/>
        </a:p>
      </dgm:t>
    </dgm:pt>
    <dgm:pt modelId="{D92279E9-C059-8D40-B5AC-AFDDCED226C6}">
      <dgm:prSet phldrT="[Text]"/>
      <dgm:spPr/>
      <dgm:t>
        <a:bodyPr/>
        <a:lstStyle/>
        <a:p>
          <a:r>
            <a:rPr lang="sr-Latn-BA" dirty="0" smtClean="0"/>
            <a:t>Podela rada</a:t>
          </a:r>
          <a:endParaRPr lang="en-US" dirty="0"/>
        </a:p>
      </dgm:t>
    </dgm:pt>
    <dgm:pt modelId="{74220E76-1C4B-4042-8F36-A50E9FF11BB1}" type="parTrans" cxnId="{DCFE7E18-6019-0141-83FD-598BE7694B1C}">
      <dgm:prSet/>
      <dgm:spPr/>
      <dgm:t>
        <a:bodyPr/>
        <a:lstStyle/>
        <a:p>
          <a:endParaRPr lang="en-US"/>
        </a:p>
      </dgm:t>
    </dgm:pt>
    <dgm:pt modelId="{EE0F0E63-A0F1-A247-9323-D1E8DA6816AB}" type="sibTrans" cxnId="{DCFE7E18-6019-0141-83FD-598BE7694B1C}">
      <dgm:prSet/>
      <dgm:spPr/>
      <dgm:t>
        <a:bodyPr/>
        <a:lstStyle/>
        <a:p>
          <a:endParaRPr lang="en-US"/>
        </a:p>
      </dgm:t>
    </dgm:pt>
    <dgm:pt modelId="{7A1F7BAE-8BC7-C74F-B31D-7C8E685A4818}">
      <dgm:prSet phldrT="[Text]"/>
      <dgm:spPr/>
      <dgm:t>
        <a:bodyPr/>
        <a:lstStyle/>
        <a:p>
          <a:r>
            <a:rPr lang="sr-Latn-BA" dirty="0" smtClean="0"/>
            <a:t>K</a:t>
          </a:r>
          <a:r>
            <a:rPr lang="en-US" dirty="0" err="1" smtClean="0"/>
            <a:t>omuni</a:t>
          </a:r>
          <a:r>
            <a:rPr lang="sr-Latn-BA" dirty="0" smtClean="0"/>
            <a:t>kacija</a:t>
          </a:r>
          <a:r>
            <a:rPr lang="en-US" dirty="0" smtClean="0"/>
            <a:t> (</a:t>
          </a:r>
          <a:r>
            <a:rPr lang="sr-Latn-BA" dirty="0" smtClean="0"/>
            <a:t>radne grupe</a:t>
          </a:r>
          <a:r>
            <a:rPr lang="en-US" dirty="0" smtClean="0"/>
            <a:t>, </a:t>
          </a:r>
          <a:r>
            <a:rPr lang="sr-Latn-BA" dirty="0" smtClean="0"/>
            <a:t>sastanci, itd.</a:t>
          </a:r>
          <a:r>
            <a:rPr lang="en-US" dirty="0" smtClean="0"/>
            <a:t>)</a:t>
          </a:r>
          <a:endParaRPr lang="en-US" dirty="0"/>
        </a:p>
      </dgm:t>
    </dgm:pt>
    <dgm:pt modelId="{07B716FD-D97B-1F47-9D88-1CB3C2BFD345}" type="parTrans" cxnId="{3380D084-CD90-9A4C-9769-4F4E38F289E9}">
      <dgm:prSet/>
      <dgm:spPr/>
      <dgm:t>
        <a:bodyPr/>
        <a:lstStyle/>
        <a:p>
          <a:endParaRPr lang="en-US"/>
        </a:p>
      </dgm:t>
    </dgm:pt>
    <dgm:pt modelId="{33E2BBCD-7EDD-434E-8995-680AFC834F79}" type="sibTrans" cxnId="{3380D084-CD90-9A4C-9769-4F4E38F289E9}">
      <dgm:prSet/>
      <dgm:spPr/>
      <dgm:t>
        <a:bodyPr/>
        <a:lstStyle/>
        <a:p>
          <a:endParaRPr lang="en-US"/>
        </a:p>
      </dgm:t>
    </dgm:pt>
    <dgm:pt modelId="{1AD76931-4502-DC47-A94D-DD03B8558962}">
      <dgm:prSet phldrT="[Text]"/>
      <dgm:spPr/>
      <dgm:t>
        <a:bodyPr/>
        <a:lstStyle/>
        <a:p>
          <a:r>
            <a:rPr lang="sr-Latn-BA" dirty="0" smtClean="0"/>
            <a:t>Protok informacija</a:t>
          </a:r>
          <a:endParaRPr lang="en-US" dirty="0"/>
        </a:p>
      </dgm:t>
    </dgm:pt>
    <dgm:pt modelId="{9E05B79B-F7CC-DA4D-8E9D-61077F1E728F}" type="parTrans" cxnId="{33754403-B638-644B-A64A-DFA4F0B69DA2}">
      <dgm:prSet/>
      <dgm:spPr/>
      <dgm:t>
        <a:bodyPr/>
        <a:lstStyle/>
        <a:p>
          <a:endParaRPr lang="en-US"/>
        </a:p>
      </dgm:t>
    </dgm:pt>
    <dgm:pt modelId="{6421CCBD-3E19-BF4C-9096-7C67CB2DB3FE}" type="sibTrans" cxnId="{33754403-B638-644B-A64A-DFA4F0B69DA2}">
      <dgm:prSet/>
      <dgm:spPr/>
      <dgm:t>
        <a:bodyPr/>
        <a:lstStyle/>
        <a:p>
          <a:endParaRPr lang="en-US"/>
        </a:p>
      </dgm:t>
    </dgm:pt>
    <dgm:pt modelId="{56BD5FD8-D503-BE4F-BB9B-439E0AC04588}">
      <dgm:prSet phldrT="[Text]"/>
      <dgm:spPr/>
      <dgm:t>
        <a:bodyPr/>
        <a:lstStyle/>
        <a:p>
          <a:r>
            <a:rPr lang="sr-Latn-BA" dirty="0" smtClean="0"/>
            <a:t>Zakonski okvir</a:t>
          </a:r>
          <a:endParaRPr lang="en-US" dirty="0" smtClean="0"/>
        </a:p>
      </dgm:t>
    </dgm:pt>
    <dgm:pt modelId="{6161F828-A10B-F145-A071-A7EFADD4D401}" type="parTrans" cxnId="{B4F2AE61-C296-EE48-B4E3-4DF58C76DFCD}">
      <dgm:prSet/>
      <dgm:spPr/>
      <dgm:t>
        <a:bodyPr/>
        <a:lstStyle/>
        <a:p>
          <a:endParaRPr lang="en-US"/>
        </a:p>
      </dgm:t>
    </dgm:pt>
    <dgm:pt modelId="{5DEAB86C-D8F0-8246-BF7A-48E8B0EDAEC0}" type="sibTrans" cxnId="{B4F2AE61-C296-EE48-B4E3-4DF58C76DFCD}">
      <dgm:prSet/>
      <dgm:spPr/>
      <dgm:t>
        <a:bodyPr/>
        <a:lstStyle/>
        <a:p>
          <a:endParaRPr lang="en-US"/>
        </a:p>
      </dgm:t>
    </dgm:pt>
    <dgm:pt modelId="{8A9D899C-D83E-8546-8BFB-D06B1B9DFB6A}">
      <dgm:prSet phldrT="[Text]"/>
      <dgm:spPr/>
      <dgm:t>
        <a:bodyPr/>
        <a:lstStyle/>
        <a:p>
          <a:r>
            <a:rPr lang="sr-Latn-BA" dirty="0" smtClean="0"/>
            <a:t>Rešavanje konkretnih problema</a:t>
          </a:r>
          <a:endParaRPr lang="en-US" dirty="0"/>
        </a:p>
      </dgm:t>
    </dgm:pt>
    <dgm:pt modelId="{C90F0033-8C7B-BB45-ABD6-259B364C6C52}" type="parTrans" cxnId="{D7876165-8337-6543-BD1F-DB4CA31AF4A3}">
      <dgm:prSet/>
      <dgm:spPr/>
      <dgm:t>
        <a:bodyPr/>
        <a:lstStyle/>
        <a:p>
          <a:endParaRPr lang="en-US"/>
        </a:p>
      </dgm:t>
    </dgm:pt>
    <dgm:pt modelId="{10EC5CC0-0492-7344-911B-C4D912FE2708}" type="sibTrans" cxnId="{D7876165-8337-6543-BD1F-DB4CA31AF4A3}">
      <dgm:prSet/>
      <dgm:spPr/>
      <dgm:t>
        <a:bodyPr/>
        <a:lstStyle/>
        <a:p>
          <a:endParaRPr lang="en-US"/>
        </a:p>
      </dgm:t>
    </dgm:pt>
    <dgm:pt modelId="{2CAC9D41-444F-1F4D-AA4E-D8F991AFFDDB}" type="pres">
      <dgm:prSet presAssocID="{1B4E3849-73BD-2043-A9FB-710030E94B2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9FE974-1753-9041-A736-489DAFCEF25D}" type="pres">
      <dgm:prSet presAssocID="{C1BA56E3-F69C-0145-AC7D-7D3759C29511}" presName="centerShape" presStyleLbl="node0" presStyleIdx="0" presStyleCnt="1"/>
      <dgm:spPr/>
      <dgm:t>
        <a:bodyPr/>
        <a:lstStyle/>
        <a:p>
          <a:endParaRPr lang="en-US"/>
        </a:p>
      </dgm:t>
    </dgm:pt>
    <dgm:pt modelId="{B2891AA5-23A9-7749-B281-095175C1502C}" type="pres">
      <dgm:prSet presAssocID="{8B765399-B181-DC49-8803-E4D0CC53CFBF}" presName="parTrans" presStyleLbl="bgSibTrans2D1" presStyleIdx="0" presStyleCnt="8"/>
      <dgm:spPr/>
      <dgm:t>
        <a:bodyPr/>
        <a:lstStyle/>
        <a:p>
          <a:endParaRPr lang="en-US"/>
        </a:p>
      </dgm:t>
    </dgm:pt>
    <dgm:pt modelId="{853932B7-1D71-4044-B7FC-AD3D90C2F5DF}" type="pres">
      <dgm:prSet presAssocID="{9B7E8354-4003-C045-844F-400C1C35C5B2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F9ADF4-5834-524B-B935-4AEE086DBDE5}" type="pres">
      <dgm:prSet presAssocID="{65520B0D-641D-6E43-A1FE-F4F84F4D8372}" presName="parTrans" presStyleLbl="bgSibTrans2D1" presStyleIdx="1" presStyleCnt="8"/>
      <dgm:spPr/>
      <dgm:t>
        <a:bodyPr/>
        <a:lstStyle/>
        <a:p>
          <a:endParaRPr lang="en-US"/>
        </a:p>
      </dgm:t>
    </dgm:pt>
    <dgm:pt modelId="{20530D22-F0AE-AC48-935E-84EF3ADEB43B}" type="pres">
      <dgm:prSet presAssocID="{83CDEC5A-20E6-6540-AAE3-C151C8DFC5A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7B1BF8-9DF5-C14D-B85B-B4C810B058C7}" type="pres">
      <dgm:prSet presAssocID="{6364BB51-CEB9-0E4C-953E-E8B2E09A9CF4}" presName="parTrans" presStyleLbl="bgSibTrans2D1" presStyleIdx="2" presStyleCnt="8"/>
      <dgm:spPr/>
      <dgm:t>
        <a:bodyPr/>
        <a:lstStyle/>
        <a:p>
          <a:endParaRPr lang="en-US"/>
        </a:p>
      </dgm:t>
    </dgm:pt>
    <dgm:pt modelId="{89973CCA-6B5A-8C41-9F0D-0B7A20E82652}" type="pres">
      <dgm:prSet presAssocID="{7EB74EC9-9CDB-B144-B50E-77E6DAD45831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323683-9B47-E546-97BC-0947D92A2659}" type="pres">
      <dgm:prSet presAssocID="{74220E76-1C4B-4042-8F36-A50E9FF11BB1}" presName="parTrans" presStyleLbl="bgSibTrans2D1" presStyleIdx="3" presStyleCnt="8"/>
      <dgm:spPr/>
      <dgm:t>
        <a:bodyPr/>
        <a:lstStyle/>
        <a:p>
          <a:endParaRPr lang="en-US"/>
        </a:p>
      </dgm:t>
    </dgm:pt>
    <dgm:pt modelId="{150B05FD-D46C-4647-A1F4-159815C42C0F}" type="pres">
      <dgm:prSet presAssocID="{D92279E9-C059-8D40-B5AC-AFDDCED226C6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3DFA35-1299-4B45-9438-571808BF9CAC}" type="pres">
      <dgm:prSet presAssocID="{07B716FD-D97B-1F47-9D88-1CB3C2BFD345}" presName="parTrans" presStyleLbl="bgSibTrans2D1" presStyleIdx="4" presStyleCnt="8"/>
      <dgm:spPr/>
      <dgm:t>
        <a:bodyPr/>
        <a:lstStyle/>
        <a:p>
          <a:endParaRPr lang="en-US"/>
        </a:p>
      </dgm:t>
    </dgm:pt>
    <dgm:pt modelId="{E2D37C6C-BE28-D544-B328-BACC5349D1A9}" type="pres">
      <dgm:prSet presAssocID="{7A1F7BAE-8BC7-C74F-B31D-7C8E685A481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723371-6B21-2E44-B966-224F53131F90}" type="pres">
      <dgm:prSet presAssocID="{9E05B79B-F7CC-DA4D-8E9D-61077F1E728F}" presName="parTrans" presStyleLbl="bgSibTrans2D1" presStyleIdx="5" presStyleCnt="8"/>
      <dgm:spPr/>
      <dgm:t>
        <a:bodyPr/>
        <a:lstStyle/>
        <a:p>
          <a:endParaRPr lang="en-US"/>
        </a:p>
      </dgm:t>
    </dgm:pt>
    <dgm:pt modelId="{F6F0998B-8256-6D49-96F3-BB2E45785A01}" type="pres">
      <dgm:prSet presAssocID="{1AD76931-4502-DC47-A94D-DD03B855896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081245-E981-9847-8172-4F1863DFAB73}" type="pres">
      <dgm:prSet presAssocID="{6161F828-A10B-F145-A071-A7EFADD4D401}" presName="parTrans" presStyleLbl="bgSibTrans2D1" presStyleIdx="6" presStyleCnt="8"/>
      <dgm:spPr/>
      <dgm:t>
        <a:bodyPr/>
        <a:lstStyle/>
        <a:p>
          <a:endParaRPr lang="en-US"/>
        </a:p>
      </dgm:t>
    </dgm:pt>
    <dgm:pt modelId="{77BA92DA-20D8-4342-A088-7188AD69A1C5}" type="pres">
      <dgm:prSet presAssocID="{56BD5FD8-D503-BE4F-BB9B-439E0AC0458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07DA08-4052-B44F-A569-393F0560F44C}" type="pres">
      <dgm:prSet presAssocID="{C90F0033-8C7B-BB45-ABD6-259B364C6C52}" presName="parTrans" presStyleLbl="bgSibTrans2D1" presStyleIdx="7" presStyleCnt="8"/>
      <dgm:spPr/>
      <dgm:t>
        <a:bodyPr/>
        <a:lstStyle/>
        <a:p>
          <a:endParaRPr lang="en-US"/>
        </a:p>
      </dgm:t>
    </dgm:pt>
    <dgm:pt modelId="{C0EC6FD9-B5F0-394A-BCE1-33125C5AD319}" type="pres">
      <dgm:prSet presAssocID="{8A9D899C-D83E-8546-8BFB-D06B1B9DFB6A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80D084-CD90-9A4C-9769-4F4E38F289E9}" srcId="{C1BA56E3-F69C-0145-AC7D-7D3759C29511}" destId="{7A1F7BAE-8BC7-C74F-B31D-7C8E685A4818}" srcOrd="4" destOrd="0" parTransId="{07B716FD-D97B-1F47-9D88-1CB3C2BFD345}" sibTransId="{33E2BBCD-7EDD-434E-8995-680AFC834F79}"/>
    <dgm:cxn modelId="{CDA7BD1C-8C5E-4D78-9987-3EF40064AE01}" type="presOf" srcId="{6161F828-A10B-F145-A071-A7EFADD4D401}" destId="{A9081245-E981-9847-8172-4F1863DFAB73}" srcOrd="0" destOrd="0" presId="urn:microsoft.com/office/officeart/2005/8/layout/radial4"/>
    <dgm:cxn modelId="{484AD96C-A12C-4698-9319-F80803EEC600}" type="presOf" srcId="{7EB74EC9-9CDB-B144-B50E-77E6DAD45831}" destId="{89973CCA-6B5A-8C41-9F0D-0B7A20E82652}" srcOrd="0" destOrd="0" presId="urn:microsoft.com/office/officeart/2005/8/layout/radial4"/>
    <dgm:cxn modelId="{95740EC3-CED4-4AA6-9C5C-E6CF20402820}" type="presOf" srcId="{8B765399-B181-DC49-8803-E4D0CC53CFBF}" destId="{B2891AA5-23A9-7749-B281-095175C1502C}" srcOrd="0" destOrd="0" presId="urn:microsoft.com/office/officeart/2005/8/layout/radial4"/>
    <dgm:cxn modelId="{0BEFA921-AE32-4C0F-9FFF-C595E5AA2CDF}" type="presOf" srcId="{C1BA56E3-F69C-0145-AC7D-7D3759C29511}" destId="{F19FE974-1753-9041-A736-489DAFCEF25D}" srcOrd="0" destOrd="0" presId="urn:microsoft.com/office/officeart/2005/8/layout/radial4"/>
    <dgm:cxn modelId="{C7E97C54-9ED6-4ECC-9DFD-C83ED5BF0376}" type="presOf" srcId="{6364BB51-CEB9-0E4C-953E-E8B2E09A9CF4}" destId="{907B1BF8-9DF5-C14D-B85B-B4C810B058C7}" srcOrd="0" destOrd="0" presId="urn:microsoft.com/office/officeart/2005/8/layout/radial4"/>
    <dgm:cxn modelId="{D7876165-8337-6543-BD1F-DB4CA31AF4A3}" srcId="{C1BA56E3-F69C-0145-AC7D-7D3759C29511}" destId="{8A9D899C-D83E-8546-8BFB-D06B1B9DFB6A}" srcOrd="7" destOrd="0" parTransId="{C90F0033-8C7B-BB45-ABD6-259B364C6C52}" sibTransId="{10EC5CC0-0492-7344-911B-C4D912FE2708}"/>
    <dgm:cxn modelId="{B4F2AE61-C296-EE48-B4E3-4DF58C76DFCD}" srcId="{C1BA56E3-F69C-0145-AC7D-7D3759C29511}" destId="{56BD5FD8-D503-BE4F-BB9B-439E0AC04588}" srcOrd="6" destOrd="0" parTransId="{6161F828-A10B-F145-A071-A7EFADD4D401}" sibTransId="{5DEAB86C-D8F0-8246-BF7A-48E8B0EDAEC0}"/>
    <dgm:cxn modelId="{92F1A817-2D2C-4BE6-B918-890BD3AA404D}" type="presOf" srcId="{7A1F7BAE-8BC7-C74F-B31D-7C8E685A4818}" destId="{E2D37C6C-BE28-D544-B328-BACC5349D1A9}" srcOrd="0" destOrd="0" presId="urn:microsoft.com/office/officeart/2005/8/layout/radial4"/>
    <dgm:cxn modelId="{87A5A3E0-B5B7-4B66-8322-877AB4F82230}" type="presOf" srcId="{74220E76-1C4B-4042-8F36-A50E9FF11BB1}" destId="{26323683-9B47-E546-97BC-0947D92A2659}" srcOrd="0" destOrd="0" presId="urn:microsoft.com/office/officeart/2005/8/layout/radial4"/>
    <dgm:cxn modelId="{ED5AA5D1-84D1-4F92-B8F4-929600B44CE7}" type="presOf" srcId="{9B7E8354-4003-C045-844F-400C1C35C5B2}" destId="{853932B7-1D71-4044-B7FC-AD3D90C2F5DF}" srcOrd="0" destOrd="0" presId="urn:microsoft.com/office/officeart/2005/8/layout/radial4"/>
    <dgm:cxn modelId="{AC8E6A04-E5E6-449D-8422-16A16B6C2DCD}" type="presOf" srcId="{83CDEC5A-20E6-6540-AAE3-C151C8DFC5A1}" destId="{20530D22-F0AE-AC48-935E-84EF3ADEB43B}" srcOrd="0" destOrd="0" presId="urn:microsoft.com/office/officeart/2005/8/layout/radial4"/>
    <dgm:cxn modelId="{ECD1FABF-7747-C44D-9E47-908C277C4C40}" srcId="{C1BA56E3-F69C-0145-AC7D-7D3759C29511}" destId="{7EB74EC9-9CDB-B144-B50E-77E6DAD45831}" srcOrd="2" destOrd="0" parTransId="{6364BB51-CEB9-0E4C-953E-E8B2E09A9CF4}" sibTransId="{5390279D-6839-7F47-8BD3-076633F635F7}"/>
    <dgm:cxn modelId="{13636A20-675B-4B53-9A30-4D7A39886ED4}" type="presOf" srcId="{9E05B79B-F7CC-DA4D-8E9D-61077F1E728F}" destId="{9A723371-6B21-2E44-B966-224F53131F90}" srcOrd="0" destOrd="0" presId="urn:microsoft.com/office/officeart/2005/8/layout/radial4"/>
    <dgm:cxn modelId="{71454C42-1D50-4F70-B0CD-4ABD2335D4AF}" type="presOf" srcId="{56BD5FD8-D503-BE4F-BB9B-439E0AC04588}" destId="{77BA92DA-20D8-4342-A088-7188AD69A1C5}" srcOrd="0" destOrd="0" presId="urn:microsoft.com/office/officeart/2005/8/layout/radial4"/>
    <dgm:cxn modelId="{C06ABE9A-9715-4FD6-B3A7-65D69369E43D}" type="presOf" srcId="{8A9D899C-D83E-8546-8BFB-D06B1B9DFB6A}" destId="{C0EC6FD9-B5F0-394A-BCE1-33125C5AD319}" srcOrd="0" destOrd="0" presId="urn:microsoft.com/office/officeart/2005/8/layout/radial4"/>
    <dgm:cxn modelId="{FAE9FC0A-F79F-45C7-AD1B-125A1A692EE4}" type="presOf" srcId="{65520B0D-641D-6E43-A1FE-F4F84F4D8372}" destId="{96F9ADF4-5834-524B-B935-4AEE086DBDE5}" srcOrd="0" destOrd="0" presId="urn:microsoft.com/office/officeart/2005/8/layout/radial4"/>
    <dgm:cxn modelId="{E2F86880-23DE-4DCA-A8F7-FAD6D4BB0C58}" type="presOf" srcId="{07B716FD-D97B-1F47-9D88-1CB3C2BFD345}" destId="{2F3DFA35-1299-4B45-9438-571808BF9CAC}" srcOrd="0" destOrd="0" presId="urn:microsoft.com/office/officeart/2005/8/layout/radial4"/>
    <dgm:cxn modelId="{FDA30DFA-635C-4FD8-A7E0-D4485AAC5241}" type="presOf" srcId="{1B4E3849-73BD-2043-A9FB-710030E94B2D}" destId="{2CAC9D41-444F-1F4D-AA4E-D8F991AFFDDB}" srcOrd="0" destOrd="0" presId="urn:microsoft.com/office/officeart/2005/8/layout/radial4"/>
    <dgm:cxn modelId="{11F117E3-3484-41B3-A8C4-28D83CEB4886}" type="presOf" srcId="{D92279E9-C059-8D40-B5AC-AFDDCED226C6}" destId="{150B05FD-D46C-4647-A1F4-159815C42C0F}" srcOrd="0" destOrd="0" presId="urn:microsoft.com/office/officeart/2005/8/layout/radial4"/>
    <dgm:cxn modelId="{0DC3D4D6-E9A1-0C4C-96F1-1F6CF2627841}" srcId="{C1BA56E3-F69C-0145-AC7D-7D3759C29511}" destId="{9B7E8354-4003-C045-844F-400C1C35C5B2}" srcOrd="0" destOrd="0" parTransId="{8B765399-B181-DC49-8803-E4D0CC53CFBF}" sibTransId="{55AD63A9-58F0-DC49-83BD-54FEDA98705A}"/>
    <dgm:cxn modelId="{6ABF3D16-B5B7-E940-9498-4EA6AFA80037}" srcId="{1B4E3849-73BD-2043-A9FB-710030E94B2D}" destId="{C1BA56E3-F69C-0145-AC7D-7D3759C29511}" srcOrd="0" destOrd="0" parTransId="{EE621696-9E5F-2745-B89A-6F158222FA48}" sibTransId="{F82242BA-72E3-6642-8B6B-305B715F78E3}"/>
    <dgm:cxn modelId="{DCFE7E18-6019-0141-83FD-598BE7694B1C}" srcId="{C1BA56E3-F69C-0145-AC7D-7D3759C29511}" destId="{D92279E9-C059-8D40-B5AC-AFDDCED226C6}" srcOrd="3" destOrd="0" parTransId="{74220E76-1C4B-4042-8F36-A50E9FF11BB1}" sibTransId="{EE0F0E63-A0F1-A247-9323-D1E8DA6816AB}"/>
    <dgm:cxn modelId="{4C50CC5E-FD54-4B40-A318-80C4BC9078FE}" srcId="{C1BA56E3-F69C-0145-AC7D-7D3759C29511}" destId="{83CDEC5A-20E6-6540-AAE3-C151C8DFC5A1}" srcOrd="1" destOrd="0" parTransId="{65520B0D-641D-6E43-A1FE-F4F84F4D8372}" sibTransId="{7A417D4C-4883-B545-B4DD-4F500D6ECDDB}"/>
    <dgm:cxn modelId="{97EAB4B0-8316-4B45-808A-EADC28B10CB8}" type="presOf" srcId="{1AD76931-4502-DC47-A94D-DD03B8558962}" destId="{F6F0998B-8256-6D49-96F3-BB2E45785A01}" srcOrd="0" destOrd="0" presId="urn:microsoft.com/office/officeart/2005/8/layout/radial4"/>
    <dgm:cxn modelId="{94487833-AD95-450A-A891-1C21C9C78D7D}" type="presOf" srcId="{C90F0033-8C7B-BB45-ABD6-259B364C6C52}" destId="{9507DA08-4052-B44F-A569-393F0560F44C}" srcOrd="0" destOrd="0" presId="urn:microsoft.com/office/officeart/2005/8/layout/radial4"/>
    <dgm:cxn modelId="{33754403-B638-644B-A64A-DFA4F0B69DA2}" srcId="{C1BA56E3-F69C-0145-AC7D-7D3759C29511}" destId="{1AD76931-4502-DC47-A94D-DD03B8558962}" srcOrd="5" destOrd="0" parTransId="{9E05B79B-F7CC-DA4D-8E9D-61077F1E728F}" sibTransId="{6421CCBD-3E19-BF4C-9096-7C67CB2DB3FE}"/>
    <dgm:cxn modelId="{64215D8F-48B1-4327-9C0A-113354C2CE90}" type="presParOf" srcId="{2CAC9D41-444F-1F4D-AA4E-D8F991AFFDDB}" destId="{F19FE974-1753-9041-A736-489DAFCEF25D}" srcOrd="0" destOrd="0" presId="urn:microsoft.com/office/officeart/2005/8/layout/radial4"/>
    <dgm:cxn modelId="{21E89625-4D8C-4860-9A6F-B54E103AD97C}" type="presParOf" srcId="{2CAC9D41-444F-1F4D-AA4E-D8F991AFFDDB}" destId="{B2891AA5-23A9-7749-B281-095175C1502C}" srcOrd="1" destOrd="0" presId="urn:microsoft.com/office/officeart/2005/8/layout/radial4"/>
    <dgm:cxn modelId="{7BCB2C52-3353-47A5-AEA5-8AC79471A285}" type="presParOf" srcId="{2CAC9D41-444F-1F4D-AA4E-D8F991AFFDDB}" destId="{853932B7-1D71-4044-B7FC-AD3D90C2F5DF}" srcOrd="2" destOrd="0" presId="urn:microsoft.com/office/officeart/2005/8/layout/radial4"/>
    <dgm:cxn modelId="{74B058A8-B074-4159-8113-00FBCC318C9C}" type="presParOf" srcId="{2CAC9D41-444F-1F4D-AA4E-D8F991AFFDDB}" destId="{96F9ADF4-5834-524B-B935-4AEE086DBDE5}" srcOrd="3" destOrd="0" presId="urn:microsoft.com/office/officeart/2005/8/layout/radial4"/>
    <dgm:cxn modelId="{48BAE097-ED75-406A-BFC0-7A482745F1BA}" type="presParOf" srcId="{2CAC9D41-444F-1F4D-AA4E-D8F991AFFDDB}" destId="{20530D22-F0AE-AC48-935E-84EF3ADEB43B}" srcOrd="4" destOrd="0" presId="urn:microsoft.com/office/officeart/2005/8/layout/radial4"/>
    <dgm:cxn modelId="{08549906-0EA3-4A80-910C-264850A36DB0}" type="presParOf" srcId="{2CAC9D41-444F-1F4D-AA4E-D8F991AFFDDB}" destId="{907B1BF8-9DF5-C14D-B85B-B4C810B058C7}" srcOrd="5" destOrd="0" presId="urn:microsoft.com/office/officeart/2005/8/layout/radial4"/>
    <dgm:cxn modelId="{14CF3204-BF24-4DBF-8CFE-EEE49A1ABC30}" type="presParOf" srcId="{2CAC9D41-444F-1F4D-AA4E-D8F991AFFDDB}" destId="{89973CCA-6B5A-8C41-9F0D-0B7A20E82652}" srcOrd="6" destOrd="0" presId="urn:microsoft.com/office/officeart/2005/8/layout/radial4"/>
    <dgm:cxn modelId="{93BDD374-22E4-43BC-A9A5-FE66E7AF3D26}" type="presParOf" srcId="{2CAC9D41-444F-1F4D-AA4E-D8F991AFFDDB}" destId="{26323683-9B47-E546-97BC-0947D92A2659}" srcOrd="7" destOrd="0" presId="urn:microsoft.com/office/officeart/2005/8/layout/radial4"/>
    <dgm:cxn modelId="{44ECBB7B-9010-4E1B-9A16-2F70899EB7CF}" type="presParOf" srcId="{2CAC9D41-444F-1F4D-AA4E-D8F991AFFDDB}" destId="{150B05FD-D46C-4647-A1F4-159815C42C0F}" srcOrd="8" destOrd="0" presId="urn:microsoft.com/office/officeart/2005/8/layout/radial4"/>
    <dgm:cxn modelId="{2874D187-1689-4B20-A8A6-2BF7177517E7}" type="presParOf" srcId="{2CAC9D41-444F-1F4D-AA4E-D8F991AFFDDB}" destId="{2F3DFA35-1299-4B45-9438-571808BF9CAC}" srcOrd="9" destOrd="0" presId="urn:microsoft.com/office/officeart/2005/8/layout/radial4"/>
    <dgm:cxn modelId="{6F4EC469-CA61-48DF-A412-EC21ADBD4FCE}" type="presParOf" srcId="{2CAC9D41-444F-1F4D-AA4E-D8F991AFFDDB}" destId="{E2D37C6C-BE28-D544-B328-BACC5349D1A9}" srcOrd="10" destOrd="0" presId="urn:microsoft.com/office/officeart/2005/8/layout/radial4"/>
    <dgm:cxn modelId="{ED2E8E4C-BEFD-4C39-8FE2-050E809772A8}" type="presParOf" srcId="{2CAC9D41-444F-1F4D-AA4E-D8F991AFFDDB}" destId="{9A723371-6B21-2E44-B966-224F53131F90}" srcOrd="11" destOrd="0" presId="urn:microsoft.com/office/officeart/2005/8/layout/radial4"/>
    <dgm:cxn modelId="{AB600D8C-1C9D-48EE-9745-9E2304E250F0}" type="presParOf" srcId="{2CAC9D41-444F-1F4D-AA4E-D8F991AFFDDB}" destId="{F6F0998B-8256-6D49-96F3-BB2E45785A01}" srcOrd="12" destOrd="0" presId="urn:microsoft.com/office/officeart/2005/8/layout/radial4"/>
    <dgm:cxn modelId="{3CC2F04E-1E03-4538-9403-ABA55A24A209}" type="presParOf" srcId="{2CAC9D41-444F-1F4D-AA4E-D8F991AFFDDB}" destId="{A9081245-E981-9847-8172-4F1863DFAB73}" srcOrd="13" destOrd="0" presId="urn:microsoft.com/office/officeart/2005/8/layout/radial4"/>
    <dgm:cxn modelId="{ECD72D1F-D9F0-4181-9F7C-F94137C9CDBD}" type="presParOf" srcId="{2CAC9D41-444F-1F4D-AA4E-D8F991AFFDDB}" destId="{77BA92DA-20D8-4342-A088-7188AD69A1C5}" srcOrd="14" destOrd="0" presId="urn:microsoft.com/office/officeart/2005/8/layout/radial4"/>
    <dgm:cxn modelId="{EF2C4234-1834-41F4-821F-DCDDEACF1AE5}" type="presParOf" srcId="{2CAC9D41-444F-1F4D-AA4E-D8F991AFFDDB}" destId="{9507DA08-4052-B44F-A569-393F0560F44C}" srcOrd="15" destOrd="0" presId="urn:microsoft.com/office/officeart/2005/8/layout/radial4"/>
    <dgm:cxn modelId="{FB6A5ED7-A5EA-4797-8CB6-0B47B0B7FBFE}" type="presParOf" srcId="{2CAC9D41-444F-1F4D-AA4E-D8F991AFFDDB}" destId="{C0EC6FD9-B5F0-394A-BCE1-33125C5AD319}" srcOrd="1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9FE974-1753-9041-A736-489DAFCEF25D}">
      <dsp:nvSpPr>
        <dsp:cNvPr id="0" name=""/>
        <dsp:cNvSpPr/>
      </dsp:nvSpPr>
      <dsp:spPr>
        <a:xfrm>
          <a:off x="3653294" y="2955332"/>
          <a:ext cx="1804070" cy="180407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BA" sz="1500" kern="1200" dirty="0" smtClean="0"/>
            <a:t>Međusektorska saradnja</a:t>
          </a:r>
          <a:endParaRPr lang="en-US" sz="1500" kern="1200" dirty="0"/>
        </a:p>
      </dsp:txBody>
      <dsp:txXfrm>
        <a:off x="3653294" y="2955332"/>
        <a:ext cx="1804070" cy="1804070"/>
      </dsp:txXfrm>
    </dsp:sp>
    <dsp:sp modelId="{B2891AA5-23A9-7749-B281-095175C1502C}">
      <dsp:nvSpPr>
        <dsp:cNvPr id="0" name=""/>
        <dsp:cNvSpPr/>
      </dsp:nvSpPr>
      <dsp:spPr>
        <a:xfrm rot="10800000">
          <a:off x="1119217" y="3600287"/>
          <a:ext cx="2394702" cy="51416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3932B7-1D71-4044-B7FC-AD3D90C2F5DF}">
      <dsp:nvSpPr>
        <dsp:cNvPr id="0" name=""/>
        <dsp:cNvSpPr/>
      </dsp:nvSpPr>
      <dsp:spPr>
        <a:xfrm>
          <a:off x="487792" y="3352227"/>
          <a:ext cx="1262849" cy="10102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BA" sz="1600" kern="1200" dirty="0" smtClean="0"/>
            <a:t>Ciljani kriminalci</a:t>
          </a:r>
          <a:endParaRPr lang="en-US" sz="1600" kern="1200" dirty="0"/>
        </a:p>
      </dsp:txBody>
      <dsp:txXfrm>
        <a:off x="487792" y="3352227"/>
        <a:ext cx="1262849" cy="1010279"/>
      </dsp:txXfrm>
    </dsp:sp>
    <dsp:sp modelId="{96F9ADF4-5834-524B-B935-4AEE086DBDE5}">
      <dsp:nvSpPr>
        <dsp:cNvPr id="0" name=""/>
        <dsp:cNvSpPr/>
      </dsp:nvSpPr>
      <dsp:spPr>
        <a:xfrm rot="12342857">
          <a:off x="1340924" y="2628925"/>
          <a:ext cx="2394702" cy="51416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530D22-F0AE-AC48-935E-84EF3ADEB43B}">
      <dsp:nvSpPr>
        <dsp:cNvPr id="0" name=""/>
        <dsp:cNvSpPr/>
      </dsp:nvSpPr>
      <dsp:spPr>
        <a:xfrm>
          <a:off x="828074" y="1861354"/>
          <a:ext cx="1262849" cy="10102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BA" sz="1600" kern="1200" dirty="0" smtClean="0"/>
            <a:t>Ciljani kriminalni profit</a:t>
          </a:r>
          <a:endParaRPr lang="en-US" sz="1600" kern="1200" dirty="0"/>
        </a:p>
      </dsp:txBody>
      <dsp:txXfrm>
        <a:off x="828074" y="1861354"/>
        <a:ext cx="1262849" cy="1010279"/>
      </dsp:txXfrm>
    </dsp:sp>
    <dsp:sp modelId="{907B1BF8-9DF5-C14D-B85B-B4C810B058C7}">
      <dsp:nvSpPr>
        <dsp:cNvPr id="0" name=""/>
        <dsp:cNvSpPr/>
      </dsp:nvSpPr>
      <dsp:spPr>
        <a:xfrm rot="13885714">
          <a:off x="1962133" y="1849953"/>
          <a:ext cx="2394702" cy="51416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973CCA-6B5A-8C41-9F0D-0B7A20E82652}">
      <dsp:nvSpPr>
        <dsp:cNvPr id="0" name=""/>
        <dsp:cNvSpPr/>
      </dsp:nvSpPr>
      <dsp:spPr>
        <a:xfrm>
          <a:off x="1781523" y="665767"/>
          <a:ext cx="1262849" cy="10102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</a:t>
          </a:r>
          <a:r>
            <a:rPr lang="sr-Latn-BA" sz="1600" kern="1200" dirty="0" smtClean="0"/>
            <a:t>inergija između agencija</a:t>
          </a:r>
          <a:endParaRPr lang="en-US" sz="1600" kern="1200" dirty="0"/>
        </a:p>
      </dsp:txBody>
      <dsp:txXfrm>
        <a:off x="1781523" y="665767"/>
        <a:ext cx="1262849" cy="1010279"/>
      </dsp:txXfrm>
    </dsp:sp>
    <dsp:sp modelId="{26323683-9B47-E546-97BC-0947D92A2659}">
      <dsp:nvSpPr>
        <dsp:cNvPr id="0" name=""/>
        <dsp:cNvSpPr/>
      </dsp:nvSpPr>
      <dsp:spPr>
        <a:xfrm rot="15428571">
          <a:off x="2859806" y="1417657"/>
          <a:ext cx="2394702" cy="51416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0B05FD-D46C-4647-A1F4-159815C42C0F}">
      <dsp:nvSpPr>
        <dsp:cNvPr id="0" name=""/>
        <dsp:cNvSpPr/>
      </dsp:nvSpPr>
      <dsp:spPr>
        <a:xfrm>
          <a:off x="3159297" y="2266"/>
          <a:ext cx="1262849" cy="10102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BA" sz="1600" kern="1200" dirty="0" smtClean="0"/>
            <a:t>Podela rada</a:t>
          </a:r>
          <a:endParaRPr lang="en-US" sz="1600" kern="1200" dirty="0"/>
        </a:p>
      </dsp:txBody>
      <dsp:txXfrm>
        <a:off x="3159297" y="2266"/>
        <a:ext cx="1262849" cy="1010279"/>
      </dsp:txXfrm>
    </dsp:sp>
    <dsp:sp modelId="{2F3DFA35-1299-4B45-9438-571808BF9CAC}">
      <dsp:nvSpPr>
        <dsp:cNvPr id="0" name=""/>
        <dsp:cNvSpPr/>
      </dsp:nvSpPr>
      <dsp:spPr>
        <a:xfrm rot="16971429">
          <a:off x="3856149" y="1417657"/>
          <a:ext cx="2394702" cy="51416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D37C6C-BE28-D544-B328-BACC5349D1A9}">
      <dsp:nvSpPr>
        <dsp:cNvPr id="0" name=""/>
        <dsp:cNvSpPr/>
      </dsp:nvSpPr>
      <dsp:spPr>
        <a:xfrm>
          <a:off x="4688511" y="2266"/>
          <a:ext cx="1262849" cy="10102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BA" sz="1600" kern="1200" dirty="0" smtClean="0"/>
            <a:t>K</a:t>
          </a:r>
          <a:r>
            <a:rPr lang="en-US" sz="1600" kern="1200" dirty="0" err="1" smtClean="0"/>
            <a:t>omuni</a:t>
          </a:r>
          <a:r>
            <a:rPr lang="sr-Latn-BA" sz="1600" kern="1200" dirty="0" smtClean="0"/>
            <a:t>kacija</a:t>
          </a:r>
          <a:r>
            <a:rPr lang="en-US" sz="1600" kern="1200" dirty="0" smtClean="0"/>
            <a:t> (</a:t>
          </a:r>
          <a:r>
            <a:rPr lang="sr-Latn-BA" sz="1600" kern="1200" dirty="0" smtClean="0"/>
            <a:t>radne grupe</a:t>
          </a:r>
          <a:r>
            <a:rPr lang="en-US" sz="1600" kern="1200" dirty="0" smtClean="0"/>
            <a:t>, </a:t>
          </a:r>
          <a:r>
            <a:rPr lang="sr-Latn-BA" sz="1600" kern="1200" dirty="0" smtClean="0"/>
            <a:t>sastanci, itd.</a:t>
          </a:r>
          <a:r>
            <a:rPr lang="en-US" sz="1600" kern="1200" dirty="0" smtClean="0"/>
            <a:t>)</a:t>
          </a:r>
          <a:endParaRPr lang="en-US" sz="1600" kern="1200" dirty="0"/>
        </a:p>
      </dsp:txBody>
      <dsp:txXfrm>
        <a:off x="4688511" y="2266"/>
        <a:ext cx="1262849" cy="1010279"/>
      </dsp:txXfrm>
    </dsp:sp>
    <dsp:sp modelId="{9A723371-6B21-2E44-B966-224F53131F90}">
      <dsp:nvSpPr>
        <dsp:cNvPr id="0" name=""/>
        <dsp:cNvSpPr/>
      </dsp:nvSpPr>
      <dsp:spPr>
        <a:xfrm rot="18514286">
          <a:off x="4753822" y="1849953"/>
          <a:ext cx="2394702" cy="51416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F0998B-8256-6D49-96F3-BB2E45785A01}">
      <dsp:nvSpPr>
        <dsp:cNvPr id="0" name=""/>
        <dsp:cNvSpPr/>
      </dsp:nvSpPr>
      <dsp:spPr>
        <a:xfrm>
          <a:off x="6066285" y="665767"/>
          <a:ext cx="1262849" cy="10102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BA" sz="1600" kern="1200" dirty="0" smtClean="0"/>
            <a:t>Protok informacija</a:t>
          </a:r>
          <a:endParaRPr lang="en-US" sz="1600" kern="1200" dirty="0"/>
        </a:p>
      </dsp:txBody>
      <dsp:txXfrm>
        <a:off x="6066285" y="665767"/>
        <a:ext cx="1262849" cy="1010279"/>
      </dsp:txXfrm>
    </dsp:sp>
    <dsp:sp modelId="{A9081245-E981-9847-8172-4F1863DFAB73}">
      <dsp:nvSpPr>
        <dsp:cNvPr id="0" name=""/>
        <dsp:cNvSpPr/>
      </dsp:nvSpPr>
      <dsp:spPr>
        <a:xfrm rot="20057143">
          <a:off x="5375032" y="2628925"/>
          <a:ext cx="2394702" cy="51416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7BA92DA-20D8-4342-A088-7188AD69A1C5}">
      <dsp:nvSpPr>
        <dsp:cNvPr id="0" name=""/>
        <dsp:cNvSpPr/>
      </dsp:nvSpPr>
      <dsp:spPr>
        <a:xfrm>
          <a:off x="7019735" y="1861354"/>
          <a:ext cx="1262849" cy="10102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BA" sz="1600" kern="1200" dirty="0" smtClean="0"/>
            <a:t>Zakonski okvir</a:t>
          </a:r>
          <a:endParaRPr lang="en-US" sz="1600" kern="1200" dirty="0" smtClean="0"/>
        </a:p>
      </dsp:txBody>
      <dsp:txXfrm>
        <a:off x="7019735" y="1861354"/>
        <a:ext cx="1262849" cy="1010279"/>
      </dsp:txXfrm>
    </dsp:sp>
    <dsp:sp modelId="{9507DA08-4052-B44F-A569-393F0560F44C}">
      <dsp:nvSpPr>
        <dsp:cNvPr id="0" name=""/>
        <dsp:cNvSpPr/>
      </dsp:nvSpPr>
      <dsp:spPr>
        <a:xfrm>
          <a:off x="5596739" y="3600287"/>
          <a:ext cx="2394702" cy="51416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EC6FD9-B5F0-394A-BCE1-33125C5AD319}">
      <dsp:nvSpPr>
        <dsp:cNvPr id="0" name=""/>
        <dsp:cNvSpPr/>
      </dsp:nvSpPr>
      <dsp:spPr>
        <a:xfrm>
          <a:off x="7360017" y="3352227"/>
          <a:ext cx="1262849" cy="10102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BA" sz="1600" kern="1200" dirty="0" smtClean="0"/>
            <a:t>Rešavanje konkretnih problema</a:t>
          </a:r>
          <a:endParaRPr lang="en-US" sz="1600" kern="1200" dirty="0"/>
        </a:p>
      </dsp:txBody>
      <dsp:txXfrm>
        <a:off x="7360017" y="3352227"/>
        <a:ext cx="1262849" cy="10102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D3B7776-309C-4438-ADDF-3C8982304374}" type="datetimeFigureOut">
              <a:rPr lang="en-US"/>
              <a:pPr>
                <a:defRPr/>
              </a:pPr>
              <a:t>10/12/2017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D184347-2AF8-489D-A858-922FC1B5159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032C925-31BB-4565-80CF-D20B4D266B19}" type="datetimeFigureOut">
              <a:rPr lang="en-US"/>
              <a:pPr>
                <a:defRPr/>
              </a:pPr>
              <a:t>10/12/2017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55963" y="504825"/>
            <a:ext cx="3362325" cy="25209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194050"/>
            <a:ext cx="7899400" cy="302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DDF1B8E-0A21-4071-8A68-E4CA372D1BC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Ograda opomb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smtClean="0"/>
          </a:p>
        </p:txBody>
      </p:sp>
      <p:sp>
        <p:nvSpPr>
          <p:cNvPr id="10244" name="Ograda številke diapoz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7415D22-D2EC-43E0-AEF4-9C9E5A3710E3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C1CD31-8775-47D2-9572-C9F3B1F189AE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9BCF085-669D-44A2-9AB2-A3567089DC64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Ograda opomb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smtClean="0"/>
          </a:p>
        </p:txBody>
      </p:sp>
      <p:sp>
        <p:nvSpPr>
          <p:cNvPr id="40964" name="Ograda številke diapoz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78A19DB-8E44-4229-A4CA-1E724050A21C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CF7147B-DCC1-44EF-93ED-4FD60217ED6C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Ograda opomb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l-SI" dirty="0" smtClean="0"/>
              <a:t>Projekat </a:t>
            </a:r>
            <a:r>
              <a:rPr lang="sl-SI" i="1" dirty="0" smtClean="0"/>
              <a:t>PACO Proceeds</a:t>
            </a:r>
            <a:r>
              <a:rPr lang="sl-SI" dirty="0" smtClean="0"/>
              <a:t>, Savet Evrope</a:t>
            </a:r>
            <a:r>
              <a:rPr lang="en-US" dirty="0" smtClean="0"/>
              <a:t>, </a:t>
            </a:r>
            <a:r>
              <a:rPr lang="sl-SI" dirty="0" smtClean="0"/>
              <a:t>2001</a:t>
            </a:r>
          </a:p>
        </p:txBody>
      </p:sp>
      <p:sp>
        <p:nvSpPr>
          <p:cNvPr id="50180" name="Ograda številke diapoz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F5B1D67-DD6A-42A8-80BB-70BAB843152E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4455FAC-3FE0-447B-AD54-9657A79C8136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2C01EEB-4AAB-427C-BE12-A41E9B9E2AA8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448F33-24B8-496E-ABC1-AAB97ACB8129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22092A-9F7D-4EEE-9867-AB799C6D0F15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861AD58-F6A7-4CAE-BEEA-6A87412A9D1E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50215B0-B7D0-430D-BA5E-CF0B49BC2258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8E2C53E-08B9-4537-A680-11B1AF6FA7DC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DE7450E-2C8E-439E-9453-493F19150982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EF3B2-4123-40C3-864E-C60D3102F4A3}" type="datetimeFigureOut">
              <a:rPr lang="en-GB"/>
              <a:pPr>
                <a:defRPr/>
              </a:pPr>
              <a:t>12/10/2017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3E398-A1EB-4FB3-83A2-265598E0E1E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479A3-228A-44A3-9DA5-4142611D578C}" type="datetimeFigureOut">
              <a:rPr lang="en-GB"/>
              <a:pPr>
                <a:defRPr/>
              </a:pPr>
              <a:t>12/10/2017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D6AB5A-4E40-4A68-8B4D-FF68BD1318C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13F03-4C87-4B7C-8910-CDF3DB9E2DE0}" type="datetimeFigureOut">
              <a:rPr lang="en-GB"/>
              <a:pPr>
                <a:defRPr/>
              </a:pPr>
              <a:t>12/10/2017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35691-3F90-4EB0-AB06-987F135E7CF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D2E67-416A-4B07-9AA1-99DB4BCC7581}" type="datetimeFigureOut">
              <a:rPr lang="en-GB"/>
              <a:pPr>
                <a:defRPr/>
              </a:pPr>
              <a:t>12/10/2017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DF9642-23E9-4C07-9F76-3E46D7B4F45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48B88-74D6-4E23-9EC6-1B86F4D35B51}" type="datetimeFigureOut">
              <a:rPr lang="en-GB"/>
              <a:pPr>
                <a:defRPr/>
              </a:pPr>
              <a:t>12/10/2017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B96EA-096D-43F3-B2A0-D2723DB70D1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39212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80C60-5457-4C0B-BE4A-8864BBDC0B2B}" type="datetimeFigureOut">
              <a:rPr lang="en-GB"/>
              <a:pPr>
                <a:defRPr/>
              </a:pPr>
              <a:t>12/10/2017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7DD60-DAEB-450B-A274-BF8C81C9C2F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20486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852936"/>
            <a:ext cx="4040188" cy="32703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220486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008" y="2852936"/>
            <a:ext cx="4041775" cy="33123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EDDAB-95E0-422F-95EE-80EA9FBDF990}" type="datetimeFigureOut">
              <a:rPr lang="en-GB"/>
              <a:pPr>
                <a:defRPr/>
              </a:pPr>
              <a:t>12/10/2017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2DF5A-0A39-4ACC-8ED3-A5DBE3E65C0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098B0-0E6B-4475-B1D3-48B7F7E12B1C}" type="datetimeFigureOut">
              <a:rPr lang="en-GB"/>
              <a:pPr>
                <a:defRPr/>
              </a:pPr>
              <a:t>12/10/2017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12E287-F3BC-4A27-AD6F-AEB574D7B9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964ED-57B6-471C-9E18-ECC889423906}" type="datetimeFigureOut">
              <a:rPr lang="en-GB"/>
              <a:pPr>
                <a:defRPr/>
              </a:pPr>
              <a:t>12/10/2017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AC8F7-B0CA-4F20-BD97-42B347654ED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3888" y="1052736"/>
            <a:ext cx="5111750" cy="51001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4" y="2420888"/>
            <a:ext cx="3008313" cy="37220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D162C-88EF-4431-A67E-3371B10AA8F6}" type="datetimeFigureOut">
              <a:rPr lang="en-GB"/>
              <a:pPr>
                <a:defRPr/>
              </a:pPr>
              <a:t>12/10/2017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A2135-FCF6-4205-9E8F-13D8E207F69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7483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51984-B672-4FF0-B43C-9A424D89CC3C}" type="datetimeFigureOut">
              <a:rPr lang="en-GB"/>
              <a:pPr>
                <a:defRPr/>
              </a:pPr>
              <a:t>12/10/2017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F59FAC-B646-4F41-B0F8-63E3CDC330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8313" y="10525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8313" y="2276475"/>
            <a:ext cx="8229600" cy="391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8338AC6-BEE0-4D19-9211-B1E4EC0DCD8D}" type="datetimeFigureOut">
              <a:rPr lang="en-GB"/>
              <a:pPr>
                <a:defRPr/>
              </a:pPr>
              <a:t>12/10/2017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86CC7FD-9106-45CF-8F97-90346CEF4E9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032" name="Picture 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defRPr/>
            </a:pPr>
            <a:r>
              <a:rPr lang="en-GB" b="1" dirty="0" err="1" smtClean="0">
                <a:solidFill>
                  <a:schemeClr val="bg1"/>
                </a:solidFill>
                <a:latin typeface="Arial Narrow" charset="0"/>
              </a:rPr>
              <a:t>iPROCEEDS</a:t>
            </a:r>
            <a:r>
              <a:rPr lang="en-GB" b="1" dirty="0" smtClean="0">
                <a:solidFill>
                  <a:schemeClr val="bg1"/>
                </a:solidFill>
                <a:latin typeface="Arial Narrow" charset="0"/>
              </a:rPr>
              <a:t> </a:t>
            </a:r>
          </a:p>
          <a:p>
            <a:pPr eaLnBrk="1" hangingPunct="1">
              <a:defRPr/>
            </a:pPr>
            <a:r>
              <a:rPr lang="en-GB" sz="1400" b="1" dirty="0" smtClean="0">
                <a:solidFill>
                  <a:schemeClr val="bg1"/>
                </a:solidFill>
              </a:rPr>
              <a:t>Project on targeting crime proceeds on the Internet in South-eastern Europe and Turkey</a:t>
            </a:r>
            <a:endParaRPr lang="en-US" sz="1400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en-GB" sz="1600" b="1" dirty="0" smtClean="0">
              <a:solidFill>
                <a:schemeClr val="bg1"/>
              </a:solidFill>
              <a:latin typeface="Arial Narrow" charset="0"/>
            </a:endParaRPr>
          </a:p>
        </p:txBody>
      </p:sp>
      <p:pic>
        <p:nvPicPr>
          <p:cNvPr id="1034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clker.com/clipart-10842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sz="3200" b="1">
                <a:solidFill>
                  <a:schemeClr val="bg1"/>
                </a:solidFill>
                <a:latin typeface="Arial Narrow" pitchFamily="34" charset="0"/>
              </a:rPr>
              <a:t>iPROCEEDS </a:t>
            </a:r>
          </a:p>
          <a:p>
            <a:pPr eaLnBrk="1" hangingPunct="1"/>
            <a:r>
              <a:rPr lang="en-GB" sz="1400" b="1">
                <a:solidFill>
                  <a:schemeClr val="bg1"/>
                </a:solidFill>
              </a:rPr>
              <a:t>Project on targeting crime proceeds on the Internet in South-eastern Europe and Turkey</a:t>
            </a:r>
            <a:endParaRPr lang="en-US" sz="1400">
              <a:solidFill>
                <a:schemeClr val="bg1"/>
              </a:solidFill>
            </a:endParaRPr>
          </a:p>
          <a:p>
            <a:pPr eaLnBrk="1" hangingPunct="1"/>
            <a:endParaRPr lang="en-GB" sz="16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813550"/>
            <a:ext cx="9180513" cy="58738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-36513" y="6669088"/>
            <a:ext cx="9180513" cy="239712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4104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sz="4000" dirty="0" smtClean="0"/>
              <a:t>Finan</a:t>
            </a:r>
            <a:r>
              <a:rPr lang="en-GB" sz="4000" dirty="0" err="1" smtClean="0"/>
              <a:t>sijske</a:t>
            </a:r>
            <a:r>
              <a:rPr lang="en-GB" sz="4000" dirty="0" smtClean="0"/>
              <a:t> </a:t>
            </a:r>
            <a:r>
              <a:rPr lang="en-GB" sz="4000" dirty="0" err="1" smtClean="0"/>
              <a:t>istrage</a:t>
            </a:r>
            <a:endParaRPr lang="en-US" sz="4000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Sesija</a:t>
            </a:r>
            <a:r>
              <a:rPr lang="en-US" dirty="0" smtClean="0"/>
              <a:t> 1.3.3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810500" cy="1362075"/>
          </a:xfrm>
        </p:spPr>
        <p:txBody>
          <a:bodyPr/>
          <a:lstStyle/>
          <a:p>
            <a:pPr>
              <a:defRPr/>
            </a:pPr>
            <a:r>
              <a:rPr lang="sl-SI" sz="3600" dirty="0" smtClean="0"/>
              <a:t>2. ElementI FinanSIJSKE ISTRAGE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567737" cy="1143000"/>
          </a:xfrm>
        </p:spPr>
        <p:txBody>
          <a:bodyPr/>
          <a:lstStyle/>
          <a:p>
            <a:r>
              <a:rPr lang="en-US" sz="4000" b="1" dirty="0" smtClean="0"/>
              <a:t>2. Element</a:t>
            </a:r>
            <a:r>
              <a:rPr lang="sr-Latn-BA" sz="4000" b="1" dirty="0" smtClean="0"/>
              <a:t>i f</a:t>
            </a:r>
            <a:r>
              <a:rPr lang="en-US" sz="4000" b="1" dirty="0" err="1" smtClean="0"/>
              <a:t>inan</a:t>
            </a:r>
            <a:r>
              <a:rPr lang="sr-Latn-BA" sz="4000" b="1" dirty="0" smtClean="0"/>
              <a:t>sijske istrage</a:t>
            </a:r>
            <a:endParaRPr lang="en-US" sz="4000" b="1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vi-VN" dirty="0" smtClean="0">
                <a:latin typeface="Calibr (Body)"/>
              </a:rPr>
              <a:t>Otkrivanje krivičnog dela i </a:t>
            </a:r>
            <a:r>
              <a:rPr lang="sr-Latn-BA" dirty="0" smtClean="0">
                <a:latin typeface="Calibr (Body)"/>
              </a:rPr>
              <a:t>u</a:t>
            </a:r>
            <a:r>
              <a:rPr lang="vi-VN" dirty="0" smtClean="0">
                <a:latin typeface="Calibr (Body)"/>
              </a:rPr>
              <a:t>činioca (paralelno sa krivičnom istragom)</a:t>
            </a:r>
            <a:endParaRPr lang="sr-Latn-BA" dirty="0" smtClean="0">
              <a:latin typeface="Calibr (Body)"/>
            </a:endParaRPr>
          </a:p>
          <a:p>
            <a:pPr marL="514350" indent="-514350">
              <a:buFont typeface="Calibri" pitchFamily="34" charset="0"/>
              <a:buAutoNum type="arabicPeriod"/>
            </a:pPr>
            <a:r>
              <a:rPr lang="vi-VN" dirty="0" smtClean="0">
                <a:latin typeface="Calibr (Body)"/>
              </a:rPr>
              <a:t>Uspostavljanje prihoda od kriminala</a:t>
            </a:r>
            <a:endParaRPr lang="sr-Latn-BA" dirty="0" smtClean="0">
              <a:latin typeface="Calibr (Body)"/>
            </a:endParaRPr>
          </a:p>
          <a:p>
            <a:pPr marL="514350" indent="-514350">
              <a:buFont typeface="Calibri" pitchFamily="34" charset="0"/>
              <a:buAutoNum type="arabicPeriod"/>
            </a:pPr>
            <a:r>
              <a:rPr lang="vi-VN" dirty="0" smtClean="0">
                <a:latin typeface="Calibr (Body)"/>
              </a:rPr>
              <a:t>Uspostavljanje imovine koja se može konfiskovati</a:t>
            </a:r>
            <a:endParaRPr lang="sr-Latn-BA" dirty="0" smtClean="0">
              <a:latin typeface="Calibr (Body)"/>
            </a:endParaRPr>
          </a:p>
          <a:p>
            <a:pPr marL="514350" indent="-514350">
              <a:buFont typeface="Calibri" pitchFamily="34" charset="0"/>
              <a:buAutoNum type="arabicPeriod"/>
            </a:pPr>
            <a:r>
              <a:rPr lang="sr-Latn-BA" dirty="0" smtClean="0">
                <a:latin typeface="Calibr (Body)"/>
              </a:rPr>
              <a:t>Nalog za </a:t>
            </a:r>
            <a:r>
              <a:rPr lang="vi-VN" dirty="0" smtClean="0">
                <a:latin typeface="Calibr (Body)"/>
              </a:rPr>
              <a:t>zamrzavanj</a:t>
            </a:r>
            <a:r>
              <a:rPr lang="sr-Latn-BA" dirty="0" smtClean="0">
                <a:latin typeface="Calibr (Body)"/>
              </a:rPr>
              <a:t>e</a:t>
            </a:r>
            <a:r>
              <a:rPr lang="vi-VN" dirty="0" smtClean="0">
                <a:latin typeface="Calibr (Body)"/>
              </a:rPr>
              <a:t> - privremena mera za obezbeđivanje konfiskacije</a:t>
            </a:r>
            <a:endParaRPr lang="en-US" dirty="0" smtClean="0">
              <a:latin typeface="Calibr (Body)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68313" y="1214438"/>
            <a:ext cx="8229600" cy="981075"/>
          </a:xfrm>
        </p:spPr>
        <p:txBody>
          <a:bodyPr/>
          <a:lstStyle/>
          <a:p>
            <a:r>
              <a:rPr lang="sl-SI" sz="3600" dirty="0" smtClean="0"/>
              <a:t/>
            </a:r>
            <a:br>
              <a:rPr lang="sl-SI" sz="3600" dirty="0" smtClean="0"/>
            </a:br>
            <a:r>
              <a:rPr lang="en-US" sz="2800" b="1" dirty="0" smtClean="0"/>
              <a:t>2.1 </a:t>
            </a:r>
            <a:r>
              <a:rPr lang="en-US" sz="2400" b="1" dirty="0" smtClean="0"/>
              <a:t> </a:t>
            </a:r>
            <a:r>
              <a:rPr lang="sr-Latn-BA" sz="2800" b="1" dirty="0" smtClean="0">
                <a:latin typeface="Calibri (Headings)"/>
              </a:rPr>
              <a:t>Otkrivanje krivičnog dela i učinioca</a:t>
            </a:r>
            <a:r>
              <a:rPr lang="sr-Latn-BA" sz="2000" b="1" dirty="0" smtClean="0">
                <a:latin typeface="Calibri (Headings)"/>
              </a:rPr>
              <a:t> (paralelno sa krivičnom istragom) </a:t>
            </a:r>
            <a:r>
              <a:rPr lang="sl-SI" sz="3600" dirty="0" smtClean="0"/>
              <a:t/>
            </a:r>
            <a:br>
              <a:rPr lang="sl-SI" sz="3600" dirty="0" smtClean="0"/>
            </a:br>
            <a:endParaRPr lang="en-US" sz="3600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68313" y="2276475"/>
            <a:ext cx="8229600" cy="4176713"/>
          </a:xfrm>
        </p:spPr>
        <p:txBody>
          <a:bodyPr/>
          <a:lstStyle/>
          <a:p>
            <a:pPr marL="0" indent="0">
              <a:buNone/>
            </a:pPr>
            <a:r>
              <a:rPr lang="vi-VN" sz="1800" dirty="0" smtClean="0">
                <a:latin typeface="Calibri (Body)"/>
              </a:rPr>
              <a:t>Kada </a:t>
            </a:r>
            <a:r>
              <a:rPr lang="sr-Latn-BA" sz="1800" dirty="0" smtClean="0">
                <a:latin typeface="Calibri (Body)"/>
              </a:rPr>
              <a:t>se </a:t>
            </a:r>
            <a:r>
              <a:rPr lang="vi-VN" sz="1800" dirty="0" smtClean="0">
                <a:latin typeface="Calibri (Body)"/>
              </a:rPr>
              <a:t>istražuj</a:t>
            </a:r>
            <a:r>
              <a:rPr lang="sr-Latn-BA" sz="1800" dirty="0" smtClean="0">
                <a:latin typeface="Calibri (Body)"/>
              </a:rPr>
              <a:t>e</a:t>
            </a:r>
            <a:r>
              <a:rPr lang="vi-VN" sz="1800" dirty="0" smtClean="0">
                <a:latin typeface="Calibri (Body)"/>
              </a:rPr>
              <a:t> krivično delo (organizovani, ekonomski ili klasični kriminal, uključujući i </a:t>
            </a:r>
            <a:r>
              <a:rPr lang="sr-Latn-BA" sz="1800" dirty="0" smtClean="0">
                <a:latin typeface="Calibri (Body)"/>
              </a:rPr>
              <a:t>internet</a:t>
            </a:r>
            <a:r>
              <a:rPr lang="vi-VN" sz="1800" dirty="0" smtClean="0">
                <a:latin typeface="Calibri (Body)"/>
              </a:rPr>
              <a:t> kriminal) i prikuplja</a:t>
            </a:r>
            <a:r>
              <a:rPr lang="sr-Latn-BA" sz="1800" dirty="0" smtClean="0">
                <a:latin typeface="Calibri (Body)"/>
              </a:rPr>
              <a:t>ju</a:t>
            </a:r>
            <a:r>
              <a:rPr lang="vi-VN" sz="1800" dirty="0" smtClean="0">
                <a:latin typeface="Calibri (Body)"/>
              </a:rPr>
              <a:t> dokaz</a:t>
            </a:r>
            <a:r>
              <a:rPr lang="sr-Latn-BA" sz="1800" dirty="0" smtClean="0">
                <a:latin typeface="Calibri (Body)"/>
              </a:rPr>
              <a:t>i</a:t>
            </a:r>
            <a:r>
              <a:rPr lang="vi-VN" sz="1800" dirty="0" smtClean="0">
                <a:latin typeface="Calibri (Body)"/>
              </a:rPr>
              <a:t> o elementima krivičnog dela, učinil</a:t>
            </a:r>
            <a:r>
              <a:rPr lang="sr-Latn-BA" sz="1800" dirty="0" smtClean="0">
                <a:latin typeface="Calibri (Body)"/>
              </a:rPr>
              <a:t>ocu </a:t>
            </a:r>
            <a:r>
              <a:rPr lang="vi-VN" sz="1800" dirty="0" smtClean="0">
                <a:latin typeface="Calibri (Body)"/>
              </a:rPr>
              <a:t>i saizvršioc</a:t>
            </a:r>
            <a:r>
              <a:rPr lang="sr-Latn-BA" sz="1800" dirty="0" smtClean="0">
                <a:latin typeface="Calibri (Body)"/>
              </a:rPr>
              <a:t>ima</a:t>
            </a:r>
            <a:r>
              <a:rPr lang="vi-VN" sz="1800" dirty="0" smtClean="0">
                <a:latin typeface="Calibri (Body)"/>
              </a:rPr>
              <a:t>, neophodno je </a:t>
            </a:r>
            <a:r>
              <a:rPr lang="sr-Latn-BA" sz="1800" dirty="0" smtClean="0">
                <a:latin typeface="Calibri (Body)"/>
              </a:rPr>
              <a:t>da se </a:t>
            </a:r>
            <a:r>
              <a:rPr lang="vi-VN" sz="1800" dirty="0" smtClean="0">
                <a:latin typeface="Calibri (Body)"/>
              </a:rPr>
              <a:t>izvrši </a:t>
            </a:r>
            <a:r>
              <a:rPr lang="vi-VN" sz="1800" b="1" dirty="0" smtClean="0">
                <a:latin typeface="Calibri (Body)"/>
              </a:rPr>
              <a:t>paraleln</a:t>
            </a:r>
            <a:r>
              <a:rPr lang="sr-Latn-BA" sz="1800" b="1" dirty="0" smtClean="0">
                <a:latin typeface="Calibri (Body)"/>
              </a:rPr>
              <a:t>a </a:t>
            </a:r>
            <a:r>
              <a:rPr lang="vi-VN" sz="1800" b="1" dirty="0" smtClean="0">
                <a:latin typeface="Calibri (Body)"/>
              </a:rPr>
              <a:t>finansijsk</a:t>
            </a:r>
            <a:r>
              <a:rPr lang="sr-Latn-BA" sz="1800" b="1" dirty="0" smtClean="0">
                <a:latin typeface="Calibri (Body)"/>
              </a:rPr>
              <a:t>a</a:t>
            </a:r>
            <a:r>
              <a:rPr lang="vi-VN" sz="1800" b="1" dirty="0" smtClean="0">
                <a:latin typeface="Calibri (Body)"/>
              </a:rPr>
              <a:t> istrag</a:t>
            </a:r>
            <a:r>
              <a:rPr lang="sr-Latn-BA" sz="1800" b="1" dirty="0" smtClean="0">
                <a:latin typeface="Calibri (Body)"/>
              </a:rPr>
              <a:t>a</a:t>
            </a:r>
            <a:r>
              <a:rPr lang="vi-VN" sz="1800" dirty="0" smtClean="0">
                <a:latin typeface="Calibri (Body)"/>
              </a:rPr>
              <a:t> u slučajevima kada krivično delo rezultira </a:t>
            </a:r>
            <a:r>
              <a:rPr lang="vi-VN" sz="1800" b="1" dirty="0" smtClean="0">
                <a:latin typeface="Calibri (Body)"/>
              </a:rPr>
              <a:t>imovinsk</a:t>
            </a:r>
            <a:r>
              <a:rPr lang="sr-Latn-BA" sz="1800" b="1" dirty="0" smtClean="0">
                <a:latin typeface="Calibri (Body)"/>
              </a:rPr>
              <a:t>om koristi. </a:t>
            </a:r>
            <a:r>
              <a:rPr lang="en-US" sz="1800" dirty="0" smtClean="0">
                <a:latin typeface="Calibri (Body)"/>
              </a:rPr>
              <a:t> </a:t>
            </a:r>
          </a:p>
          <a:p>
            <a:pPr marL="0" indent="0">
              <a:lnSpc>
                <a:spcPct val="70000"/>
              </a:lnSpc>
              <a:buFont typeface="Arial" charset="0"/>
              <a:buNone/>
            </a:pPr>
            <a:endParaRPr lang="sl-SI" sz="1800" dirty="0" smtClean="0">
              <a:latin typeface="Calibri (Body)"/>
            </a:endParaRPr>
          </a:p>
          <a:p>
            <a:pPr marL="0" indent="0">
              <a:lnSpc>
                <a:spcPct val="70000"/>
              </a:lnSpc>
            </a:pPr>
            <a:r>
              <a:rPr lang="vi-VN" sz="1800" b="1" dirty="0" smtClean="0">
                <a:latin typeface="Calibri (Body)"/>
              </a:rPr>
              <a:t>Kada započeti finansijsku istragu? Ko započinje / sprovodi finansijsku istragu?</a:t>
            </a:r>
            <a:r>
              <a:rPr lang="en-US" sz="1800" b="1" dirty="0" smtClean="0">
                <a:latin typeface="Calibri (Body)"/>
              </a:rPr>
              <a:t> </a:t>
            </a:r>
            <a:endParaRPr lang="sl-SI" sz="1800" dirty="0" smtClean="0">
              <a:latin typeface="Calibri (Body)"/>
            </a:endParaRPr>
          </a:p>
          <a:p>
            <a:pPr lvl="1">
              <a:lnSpc>
                <a:spcPct val="70000"/>
              </a:lnSpc>
            </a:pPr>
            <a:r>
              <a:rPr lang="sr-Latn-BA" sz="1800" dirty="0" smtClean="0">
                <a:latin typeface="Calibri (Body)"/>
              </a:rPr>
              <a:t>Što </a:t>
            </a:r>
            <a:r>
              <a:rPr lang="vi-VN" sz="1800" dirty="0" smtClean="0">
                <a:latin typeface="Calibri (Body)"/>
              </a:rPr>
              <a:t>ran</a:t>
            </a:r>
            <a:r>
              <a:rPr lang="sr-Latn-BA" sz="1800" dirty="0" smtClean="0">
                <a:latin typeface="Calibri (Body)"/>
              </a:rPr>
              <a:t>ije</a:t>
            </a:r>
            <a:r>
              <a:rPr lang="vi-VN" sz="1800" dirty="0" smtClean="0">
                <a:latin typeface="Calibri (Body)"/>
              </a:rPr>
              <a:t>, kako bi se </a:t>
            </a:r>
            <a:r>
              <a:rPr lang="sr-Latn-BA" sz="1800" dirty="0" smtClean="0">
                <a:latin typeface="Calibri (Body)"/>
              </a:rPr>
              <a:t>s</a:t>
            </a:r>
            <a:r>
              <a:rPr lang="vi-VN" sz="1800" dirty="0" smtClean="0">
                <a:latin typeface="Calibri (Body)"/>
              </a:rPr>
              <a:t>prečil</a:t>
            </a:r>
            <a:r>
              <a:rPr lang="sr-Latn-BA" sz="1800" dirty="0" smtClean="0">
                <a:latin typeface="Calibri (Body)"/>
              </a:rPr>
              <a:t>a</a:t>
            </a:r>
            <a:r>
              <a:rPr lang="vi-VN" sz="1800" dirty="0" smtClean="0">
                <a:latin typeface="Calibri (Body)"/>
              </a:rPr>
              <a:t> mogućnost </a:t>
            </a:r>
            <a:r>
              <a:rPr lang="sr-Latn-BA" sz="1800" dirty="0" smtClean="0">
                <a:latin typeface="Calibri (Body)"/>
              </a:rPr>
              <a:t>da učinilac </a:t>
            </a:r>
            <a:r>
              <a:rPr lang="vi-VN" sz="1800" dirty="0" smtClean="0">
                <a:latin typeface="Calibri (Body)"/>
              </a:rPr>
              <a:t>raspola</a:t>
            </a:r>
            <a:r>
              <a:rPr lang="sr-Latn-BA" sz="1800" dirty="0" smtClean="0">
                <a:latin typeface="Calibri (Body)"/>
              </a:rPr>
              <a:t>že</a:t>
            </a:r>
            <a:r>
              <a:rPr lang="vi-VN" sz="1800" dirty="0" smtClean="0">
                <a:latin typeface="Calibri (Body)"/>
              </a:rPr>
              <a:t> imovinom. </a:t>
            </a:r>
            <a:endParaRPr lang="sl-SI" altLang="ja-JP" sz="1800" dirty="0" smtClean="0">
              <a:latin typeface="Calibri (Body)"/>
            </a:endParaRPr>
          </a:p>
          <a:p>
            <a:pPr lvl="1">
              <a:lnSpc>
                <a:spcPct val="70000"/>
              </a:lnSpc>
            </a:pPr>
            <a:r>
              <a:rPr lang="vi-VN" sz="1800" dirty="0" smtClean="0">
                <a:latin typeface="Calibri (Body)"/>
              </a:rPr>
              <a:t>Finansijska istraga može proširiti krug osumnjičenih</a:t>
            </a:r>
            <a:endParaRPr lang="en-US" sz="1800" dirty="0" smtClean="0">
              <a:latin typeface="Calibri (Body)"/>
            </a:endParaRPr>
          </a:p>
          <a:p>
            <a:pPr lvl="1">
              <a:lnSpc>
                <a:spcPct val="70000"/>
              </a:lnSpc>
            </a:pPr>
            <a:r>
              <a:rPr lang="vi-VN" sz="1800" dirty="0" smtClean="0">
                <a:latin typeface="Calibri (Body)"/>
              </a:rPr>
              <a:t>Prikupljanje dokaza i za finansijsku istragu</a:t>
            </a:r>
            <a:endParaRPr lang="sl-SI" sz="1800" dirty="0" smtClean="0">
              <a:latin typeface="Calibri (Body)"/>
            </a:endParaRPr>
          </a:p>
          <a:p>
            <a:pPr marL="0" indent="0">
              <a:lnSpc>
                <a:spcPct val="70000"/>
              </a:lnSpc>
            </a:pPr>
            <a:r>
              <a:rPr lang="vi-VN" sz="1800" b="1" dirty="0" smtClean="0">
                <a:latin typeface="Calibri (Body)"/>
              </a:rPr>
              <a:t>Utvrdit</a:t>
            </a:r>
            <a:r>
              <a:rPr lang="sr-Latn-BA" sz="1800" b="1" dirty="0" smtClean="0">
                <a:latin typeface="Calibri (Body)"/>
              </a:rPr>
              <a:t>i</a:t>
            </a:r>
            <a:r>
              <a:rPr lang="vi-VN" sz="1800" b="1" dirty="0" smtClean="0">
                <a:latin typeface="Calibri (Body)"/>
              </a:rPr>
              <a:t> relevantne nacionalne pravne (materijalne i proceduralne) odredbe</a:t>
            </a:r>
            <a:r>
              <a:rPr lang="en-US" sz="1800" dirty="0" smtClean="0">
                <a:latin typeface="Calibri (Body)"/>
              </a:rPr>
              <a:t> </a:t>
            </a:r>
          </a:p>
          <a:p>
            <a:pPr lvl="1">
              <a:lnSpc>
                <a:spcPct val="70000"/>
              </a:lnSpc>
            </a:pPr>
            <a:r>
              <a:rPr lang="vi-VN" sz="1800" dirty="0" smtClean="0">
                <a:latin typeface="Calibri (Body)"/>
              </a:rPr>
              <a:t>obavezujući nadležne organe da sprovedu finansi</a:t>
            </a:r>
            <a:r>
              <a:rPr lang="sr-Latn-BA" sz="1800" dirty="0" smtClean="0">
                <a:latin typeface="Calibri (Body)"/>
              </a:rPr>
              <a:t>jske istrage</a:t>
            </a:r>
            <a:r>
              <a:rPr lang="vi-VN" sz="1800" dirty="0" smtClean="0">
                <a:latin typeface="Calibri (Body)"/>
              </a:rPr>
              <a:t>,</a:t>
            </a:r>
            <a:r>
              <a:rPr lang="sr-Latn-BA" sz="1800" dirty="0" smtClean="0">
                <a:latin typeface="Calibri (Body)"/>
              </a:rPr>
              <a:t> praćenje sredstava,</a:t>
            </a:r>
            <a:r>
              <a:rPr lang="vi-VN" sz="1800" dirty="0" smtClean="0">
                <a:latin typeface="Calibri (Body)"/>
              </a:rPr>
              <a:t> zamrzavanje i konfiskaciju </a:t>
            </a:r>
            <a:endParaRPr lang="sl-SI" sz="1800" dirty="0" smtClean="0">
              <a:latin typeface="Calibri (Body)"/>
            </a:endParaRPr>
          </a:p>
          <a:p>
            <a:pPr marL="0" indent="0">
              <a:lnSpc>
                <a:spcPct val="70000"/>
              </a:lnSpc>
            </a:pPr>
            <a:r>
              <a:rPr lang="sr-Latn-BA" sz="1800" b="1" dirty="0" smtClean="0">
                <a:latin typeface="Calibri (Body)"/>
              </a:rPr>
              <a:t>Utvrditi </a:t>
            </a:r>
            <a:r>
              <a:rPr lang="vi-VN" sz="1800" b="1" dirty="0" smtClean="0">
                <a:latin typeface="Calibri (Body)"/>
              </a:rPr>
              <a:t>ko je odgovoran za pokretanje, vođenje i sprovođenje finansijske istrage</a:t>
            </a:r>
            <a:endParaRPr lang="sl-SI" sz="1800" dirty="0" smtClean="0">
              <a:latin typeface="Calibri (Body)"/>
            </a:endParaRPr>
          </a:p>
          <a:p>
            <a:pPr lvl="1">
              <a:lnSpc>
                <a:spcPct val="70000"/>
              </a:lnSpc>
            </a:pPr>
            <a:r>
              <a:rPr lang="vi-VN" sz="1800" dirty="0" smtClean="0">
                <a:latin typeface="Calibri (Body)"/>
              </a:rPr>
              <a:t>Specijalizovana jedinica (policija / tužilac); specijalizovani istraži</a:t>
            </a:r>
            <a:r>
              <a:rPr lang="sr-Latn-BA" sz="1800" dirty="0" smtClean="0">
                <a:latin typeface="Calibri (Body)"/>
              </a:rPr>
              <a:t>oci</a:t>
            </a:r>
            <a:r>
              <a:rPr lang="vi-VN" sz="1800" dirty="0" smtClean="0">
                <a:latin typeface="Calibri (Body)"/>
              </a:rPr>
              <a:t>.</a:t>
            </a:r>
            <a:endParaRPr lang="sr-Latn-BA" sz="1800" dirty="0" smtClean="0">
              <a:latin typeface="Calibri (Body)"/>
            </a:endParaRPr>
          </a:p>
          <a:p>
            <a:pPr lvl="1">
              <a:lnSpc>
                <a:spcPct val="70000"/>
              </a:lnSpc>
            </a:pPr>
            <a:endParaRPr lang="sl-SI" sz="2000" dirty="0" smtClean="0">
              <a:latin typeface="Calibri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68313" y="1214438"/>
            <a:ext cx="8229600" cy="714375"/>
          </a:xfrm>
        </p:spPr>
        <p:txBody>
          <a:bodyPr/>
          <a:lstStyle/>
          <a:p>
            <a:r>
              <a:rPr lang="sl-SI" sz="3600" smtClean="0"/>
              <a:t/>
            </a:r>
            <a:br>
              <a:rPr lang="sl-SI" sz="3600" smtClean="0"/>
            </a:br>
            <a:r>
              <a:rPr lang="sl-SI" sz="3200" b="1" smtClean="0"/>
              <a:t>2</a:t>
            </a:r>
            <a:r>
              <a:rPr lang="en-US" sz="3200" b="1" smtClean="0"/>
              <a:t>.2 Establishing the proceeds of crime </a:t>
            </a:r>
            <a:r>
              <a:rPr lang="sl-SI" sz="3600" smtClean="0"/>
              <a:t/>
            </a:r>
            <a:br>
              <a:rPr lang="sl-SI" sz="3600" smtClean="0"/>
            </a:br>
            <a:endParaRPr lang="en-US" sz="3600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68313" y="2000250"/>
            <a:ext cx="8229600" cy="45720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ja-JP" altLang="en-US" sz="1600" smtClean="0">
                <a:latin typeface="+mj-lt"/>
              </a:rPr>
              <a:t>‘</a:t>
            </a:r>
            <a:r>
              <a:rPr lang="en-US" altLang="ja-JP" sz="1600" b="1" dirty="0" smtClean="0">
                <a:latin typeface="+mj-lt"/>
              </a:rPr>
              <a:t>Pr</a:t>
            </a:r>
            <a:r>
              <a:rPr lang="sr-Latn-BA" altLang="ja-JP" sz="1600" b="1" dirty="0" smtClean="0">
                <a:latin typeface="+mj-lt"/>
              </a:rPr>
              <a:t>ihodi</a:t>
            </a:r>
            <a:r>
              <a:rPr lang="ja-JP" altLang="en-US" sz="1600" smtClean="0">
                <a:latin typeface="+mj-lt"/>
              </a:rPr>
              <a:t>’</a:t>
            </a:r>
            <a:r>
              <a:rPr lang="en-US" altLang="ja-JP" sz="1600" dirty="0" smtClean="0">
                <a:latin typeface="+mj-lt"/>
              </a:rPr>
              <a:t> </a:t>
            </a:r>
            <a:r>
              <a:rPr lang="sr-Latn-BA" altLang="ja-JP" sz="1600" dirty="0" smtClean="0">
                <a:latin typeface="+mj-lt"/>
              </a:rPr>
              <a:t>označavaju </a:t>
            </a:r>
            <a:r>
              <a:rPr lang="vi-VN" sz="1600" dirty="0" smtClean="0">
                <a:latin typeface="+mj-lt"/>
              </a:rPr>
              <a:t>svaku ekonomsku prednost koja je direktno ili indirektno izvedena iz krivičnog dela; ona se može sastojati od bilo kog oblika imovine i </a:t>
            </a:r>
            <a:r>
              <a:rPr lang="vi-VN" sz="1600" i="1" dirty="0" smtClean="0">
                <a:latin typeface="+mj-lt"/>
              </a:rPr>
              <a:t>uključuje bilo koje naknadno reinvestiranje ili transformaciju direktnih prihoda i bilo kakvih vrednih koristi</a:t>
            </a:r>
            <a:endParaRPr lang="sl-SI" sz="1600" dirty="0" smtClean="0">
              <a:latin typeface="+mj-lt"/>
            </a:endParaRPr>
          </a:p>
          <a:p>
            <a:pPr>
              <a:lnSpc>
                <a:spcPct val="80000"/>
              </a:lnSpc>
              <a:buNone/>
            </a:pPr>
            <a:r>
              <a:rPr lang="vi-VN" sz="1600" dirty="0" smtClean="0">
                <a:latin typeface="+mj-lt"/>
              </a:rPr>
              <a:t>Prihodi mogu biti </a:t>
            </a:r>
            <a:r>
              <a:rPr lang="vi-VN" sz="1600" b="1" dirty="0" smtClean="0">
                <a:latin typeface="+mj-lt"/>
              </a:rPr>
              <a:t>element krivičnog dela </a:t>
            </a:r>
            <a:r>
              <a:rPr lang="vi-VN" sz="1600" dirty="0" smtClean="0">
                <a:latin typeface="+mj-lt"/>
              </a:rPr>
              <a:t>ili</a:t>
            </a:r>
            <a:r>
              <a:rPr lang="vi-VN" sz="1600" b="1" dirty="0" smtClean="0">
                <a:latin typeface="+mj-lt"/>
              </a:rPr>
              <a:t> dokaza</a:t>
            </a:r>
            <a:r>
              <a:rPr lang="vi-VN" sz="1600" dirty="0" smtClean="0">
                <a:latin typeface="+mj-lt"/>
              </a:rPr>
              <a:t> o krivičnom delu - dokazati (tačan, procenjeni) iznos.</a:t>
            </a:r>
            <a:br>
              <a:rPr lang="vi-VN" sz="1600" dirty="0" smtClean="0">
                <a:latin typeface="+mj-lt"/>
              </a:rPr>
            </a:br>
            <a:r>
              <a:rPr lang="vi-VN" sz="1600" dirty="0" smtClean="0">
                <a:latin typeface="+mj-lt"/>
              </a:rPr>
              <a:t>Ciljani prihodi: kriminalna mreža, osumnjičeni, treća lica.</a:t>
            </a:r>
            <a:endParaRPr lang="sl-SI" sz="1600" dirty="0" smtClean="0">
              <a:latin typeface="+mj-lt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l-SI" sz="1300" dirty="0" smtClean="0">
              <a:latin typeface="+mj-lt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vi-VN" sz="1800" b="1" dirty="0" smtClean="0">
                <a:latin typeface="+mj-lt"/>
              </a:rPr>
              <a:t>Koliko se može konfiskovati?</a:t>
            </a:r>
            <a:r>
              <a:rPr lang="vi-VN" sz="1800" dirty="0" smtClean="0">
                <a:latin typeface="+mj-lt"/>
              </a:rPr>
              <a:t/>
            </a:r>
            <a:br>
              <a:rPr lang="vi-VN" sz="1800" dirty="0" smtClean="0">
                <a:latin typeface="+mj-lt"/>
              </a:rPr>
            </a:br>
            <a:endParaRPr lang="sl-SI" sz="18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vi-VN" sz="1800" dirty="0" smtClean="0">
                <a:latin typeface="+mj-lt"/>
              </a:rPr>
              <a:t>(vrednosti) koji proizlaze iz </a:t>
            </a:r>
            <a:r>
              <a:rPr lang="vi-VN" sz="1800" b="1" dirty="0" smtClean="0">
                <a:latin typeface="+mj-lt"/>
              </a:rPr>
              <a:t>konkretnog krivičnog dela</a:t>
            </a:r>
            <a:r>
              <a:rPr lang="vi-VN" sz="1800" dirty="0" smtClean="0">
                <a:latin typeface="+mj-lt"/>
              </a:rPr>
              <a:t> pod istragom</a:t>
            </a:r>
            <a:r>
              <a:rPr lang="en-US" sz="1800" dirty="0" smtClean="0">
                <a:latin typeface="+mj-lt"/>
              </a:rPr>
              <a:t> </a:t>
            </a:r>
            <a:endParaRPr lang="sl-SI" sz="18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GB" sz="1800" b="1" dirty="0" smtClean="0">
                <a:latin typeface="+mj-lt"/>
              </a:rPr>
              <a:t>p</a:t>
            </a:r>
            <a:r>
              <a:rPr lang="vi-VN" sz="1800" b="1" dirty="0" smtClean="0">
                <a:latin typeface="+mj-lt"/>
              </a:rPr>
              <a:t>ranje novca</a:t>
            </a:r>
            <a:r>
              <a:rPr lang="vi-VN" sz="1800" dirty="0" smtClean="0">
                <a:latin typeface="+mj-lt"/>
              </a:rPr>
              <a:t>: vrednost transakcije pranja novca, </a:t>
            </a:r>
            <a:r>
              <a:rPr lang="en-GB" sz="1800" dirty="0" err="1" smtClean="0">
                <a:latin typeface="+mj-lt"/>
              </a:rPr>
              <a:t>labava</a:t>
            </a:r>
            <a:r>
              <a:rPr lang="vi-VN" sz="1800" dirty="0" smtClean="0">
                <a:latin typeface="+mj-lt"/>
              </a:rPr>
              <a:t> veza sa predikatnim prekršajem</a:t>
            </a:r>
            <a:endParaRPr lang="en-GB" sz="18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vi-VN" sz="1800" b="1" dirty="0" smtClean="0">
                <a:latin typeface="+mj-lt"/>
              </a:rPr>
              <a:t>produžena konfiskacija</a:t>
            </a:r>
            <a:r>
              <a:rPr lang="vi-VN" sz="1800" dirty="0" smtClean="0">
                <a:latin typeface="+mj-lt"/>
              </a:rPr>
              <a:t>: preokrenuti teret dokazivanja o poreklu imovine.</a:t>
            </a:r>
            <a:endParaRPr lang="en-GB" sz="18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vi-VN" sz="1800" dirty="0" smtClean="0">
                <a:latin typeface="+mj-lt"/>
              </a:rPr>
              <a:t>direktn</a:t>
            </a:r>
            <a:r>
              <a:rPr lang="en-GB" sz="1800" dirty="0" err="1" smtClean="0">
                <a:latin typeface="+mj-lt"/>
              </a:rPr>
              <a:t>i</a:t>
            </a:r>
            <a:r>
              <a:rPr lang="vi-VN" sz="1800" dirty="0" smtClean="0">
                <a:latin typeface="+mj-lt"/>
              </a:rPr>
              <a:t> prihod</a:t>
            </a:r>
            <a:r>
              <a:rPr lang="en-GB" sz="1800" dirty="0" err="1" smtClean="0">
                <a:latin typeface="+mj-lt"/>
              </a:rPr>
              <a:t>i</a:t>
            </a:r>
            <a:r>
              <a:rPr lang="vi-VN" sz="1800" dirty="0" smtClean="0">
                <a:latin typeface="+mj-lt"/>
              </a:rPr>
              <a:t> i indirektn</a:t>
            </a:r>
            <a:r>
              <a:rPr lang="en-GB" sz="1800" dirty="0" err="1" smtClean="0">
                <a:latin typeface="+mj-lt"/>
              </a:rPr>
              <a:t>i</a:t>
            </a:r>
            <a:r>
              <a:rPr lang="vi-VN" sz="1800" dirty="0" smtClean="0">
                <a:latin typeface="+mj-lt"/>
              </a:rPr>
              <a:t> prihod</a:t>
            </a:r>
            <a:r>
              <a:rPr lang="en-GB" sz="1800" dirty="0" err="1" smtClean="0">
                <a:latin typeface="+mj-lt"/>
              </a:rPr>
              <a:t>i</a:t>
            </a:r>
            <a:endParaRPr lang="en-GB" sz="18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vi-VN" sz="1800" b="1" dirty="0" smtClean="0">
                <a:latin typeface="+mj-lt"/>
              </a:rPr>
              <a:t>bruto prihodi</a:t>
            </a:r>
            <a:r>
              <a:rPr lang="vi-VN" sz="1800" dirty="0" smtClean="0">
                <a:latin typeface="+mj-lt"/>
              </a:rPr>
              <a:t> se računaju, bez oduzimanja troškova</a:t>
            </a:r>
            <a:endParaRPr lang="en-GB" sz="18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vi-VN" sz="1800" dirty="0" smtClean="0">
                <a:latin typeface="+mj-lt"/>
              </a:rPr>
              <a:t>konfiskovanje zasnovan</a:t>
            </a:r>
            <a:r>
              <a:rPr lang="en-GB" sz="1800" dirty="0" smtClean="0">
                <a:latin typeface="+mj-lt"/>
              </a:rPr>
              <a:t>o</a:t>
            </a:r>
            <a:r>
              <a:rPr lang="vi-VN" sz="1800" dirty="0" smtClean="0">
                <a:latin typeface="+mj-lt"/>
              </a:rPr>
              <a:t> na vrednosti - zamrzavanje je moguće </a:t>
            </a:r>
            <a:r>
              <a:rPr lang="vi-VN" sz="1800" b="1" dirty="0" smtClean="0">
                <a:latin typeface="+mj-lt"/>
              </a:rPr>
              <a:t>na zakonitoj imovin</a:t>
            </a:r>
            <a:r>
              <a:rPr lang="en-GB" sz="1800" b="1" dirty="0" err="1" smtClean="0">
                <a:latin typeface="+mj-lt"/>
              </a:rPr>
              <a:t>i</a:t>
            </a:r>
            <a:endParaRPr lang="sl-SI" sz="18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68313" y="1214438"/>
            <a:ext cx="8229600" cy="714375"/>
          </a:xfrm>
        </p:spPr>
        <p:txBody>
          <a:bodyPr/>
          <a:lstStyle/>
          <a:p>
            <a:r>
              <a:rPr lang="sl-SI" sz="3600" dirty="0" smtClean="0"/>
              <a:t/>
            </a:r>
            <a:br>
              <a:rPr lang="sl-SI" sz="3600" dirty="0" smtClean="0"/>
            </a:br>
            <a:r>
              <a:rPr lang="sl-SI" sz="3200" b="1" dirty="0" smtClean="0"/>
              <a:t>2</a:t>
            </a:r>
            <a:r>
              <a:rPr lang="en-US" sz="3200" b="1" dirty="0" smtClean="0"/>
              <a:t>.</a:t>
            </a:r>
            <a:r>
              <a:rPr lang="sl-SI" sz="3200" b="1" dirty="0" smtClean="0"/>
              <a:t>2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Utvr</a:t>
            </a:r>
            <a:r>
              <a:rPr lang="sr-Latn-BA" sz="3200" b="1" dirty="0" smtClean="0"/>
              <a:t>đivanje prihoda od kriminala</a:t>
            </a:r>
            <a:r>
              <a:rPr lang="sl-SI" sz="3600" dirty="0" smtClean="0"/>
              <a:t/>
            </a:r>
            <a:br>
              <a:rPr lang="sl-SI" sz="3600" dirty="0" smtClean="0"/>
            </a:br>
            <a:endParaRPr lang="en-US" sz="3600" dirty="0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68313" y="2000250"/>
            <a:ext cx="8229600" cy="45720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sr-Latn-BA" sz="1400" b="1" dirty="0" smtClean="0">
                <a:latin typeface="Calibri (Body)"/>
              </a:rPr>
              <a:t>I</a:t>
            </a:r>
            <a:r>
              <a:rPr lang="vi-VN" sz="1400" b="1" dirty="0" smtClean="0">
                <a:latin typeface="Calibri (Body)"/>
              </a:rPr>
              <a:t>stražne moći i tehnike, pristup banci podataka.</a:t>
            </a:r>
            <a:endParaRPr lang="sl-SI" sz="1400" b="1" dirty="0" smtClean="0">
              <a:latin typeface="Calibri (Body)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1400" b="1" dirty="0" smtClean="0">
                <a:latin typeface="Calibri (Body)"/>
              </a:rPr>
              <a:t> </a:t>
            </a:r>
            <a:endParaRPr lang="sl-SI" sz="1400" dirty="0" smtClean="0">
              <a:latin typeface="Calibri (Body)"/>
            </a:endParaRPr>
          </a:p>
          <a:p>
            <a:pPr>
              <a:lnSpc>
                <a:spcPct val="80000"/>
              </a:lnSpc>
              <a:buNone/>
            </a:pPr>
            <a:r>
              <a:rPr lang="vi-VN" sz="1400" dirty="0" smtClean="0">
                <a:latin typeface="Calibri (Body)"/>
              </a:rPr>
              <a:t>Sredstva za </a:t>
            </a:r>
            <a:r>
              <a:rPr lang="vi-VN" sz="1400" b="1" dirty="0" smtClean="0">
                <a:latin typeface="Calibri (Body)"/>
              </a:rPr>
              <a:t>utvrđivanje visine i vrste</a:t>
            </a:r>
            <a:r>
              <a:rPr lang="vi-VN" sz="1400" dirty="0" smtClean="0">
                <a:latin typeface="Calibri (Body)"/>
              </a:rPr>
              <a:t> nezakonitih prihoda:</a:t>
            </a:r>
            <a:br>
              <a:rPr lang="vi-VN" sz="1400" dirty="0" smtClean="0">
                <a:latin typeface="Calibri (Body)"/>
              </a:rPr>
            </a:br>
            <a:endParaRPr lang="sl-SI" sz="14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400" dirty="0" smtClean="0">
                <a:latin typeface="Calibri (Body)"/>
              </a:rPr>
              <a:t>žalba oštećenog </a:t>
            </a:r>
            <a:endParaRPr lang="sl-SI" sz="14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400" b="1" dirty="0" smtClean="0">
                <a:latin typeface="Calibri (Body)"/>
              </a:rPr>
              <a:t>prikrivene mere istraživanja</a:t>
            </a:r>
            <a:r>
              <a:rPr lang="vi-VN" sz="1400" dirty="0" smtClean="0">
                <a:latin typeface="Calibri (Body)"/>
              </a:rPr>
              <a:t> - procena iznosa prihoda </a:t>
            </a:r>
            <a:endParaRPr lang="sr-Latn-BA" sz="14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400" dirty="0" smtClean="0">
                <a:latin typeface="Calibri (Body)"/>
              </a:rPr>
              <a:t>ispitivanje poslovnih dokumenata, saradnja sa poreskom službom.</a:t>
            </a:r>
            <a:endParaRPr lang="sr-Latn-BA" sz="14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400" b="1" dirty="0" smtClean="0">
                <a:latin typeface="Calibri (Body)"/>
              </a:rPr>
              <a:t>Pristup bankovnim podacima</a:t>
            </a:r>
            <a:r>
              <a:rPr lang="vi-VN" sz="1400" dirty="0" smtClean="0">
                <a:latin typeface="Calibri (Body)"/>
              </a:rPr>
              <a:t>:</a:t>
            </a:r>
            <a:br>
              <a:rPr lang="vi-VN" sz="1400" dirty="0" smtClean="0">
                <a:latin typeface="Calibri (Body)"/>
              </a:rPr>
            </a:br>
            <a:endParaRPr lang="sl-SI" sz="1400" dirty="0" smtClean="0">
              <a:latin typeface="Calibri (Body)"/>
            </a:endParaRPr>
          </a:p>
          <a:p>
            <a:pPr lvl="1">
              <a:lnSpc>
                <a:spcPct val="80000"/>
              </a:lnSpc>
            </a:pPr>
            <a:r>
              <a:rPr lang="sr-Latn-BA" sz="1400" dirty="0" smtClean="0">
                <a:latin typeface="Calibri (Body)"/>
              </a:rPr>
              <a:t>posednik</a:t>
            </a:r>
            <a:r>
              <a:rPr lang="vi-VN" sz="1400" dirty="0" smtClean="0">
                <a:latin typeface="Calibri (Body)"/>
              </a:rPr>
              <a:t>, transakcije, nalog za nadgledanje - finansijski tok i povezana lica</a:t>
            </a:r>
            <a:endParaRPr lang="sl-SI" sz="1400" dirty="0" smtClean="0">
              <a:latin typeface="Calibri (Body)"/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sl-SI" sz="1400" dirty="0" smtClean="0">
              <a:solidFill>
                <a:srgbClr val="000000"/>
              </a:solidFill>
              <a:latin typeface="Calibri (Body)"/>
            </a:endParaRPr>
          </a:p>
          <a:p>
            <a:pPr lvl="1">
              <a:lnSpc>
                <a:spcPct val="80000"/>
              </a:lnSpc>
              <a:buFont typeface="Arial" charset="0"/>
              <a:buChar char="•"/>
            </a:pPr>
            <a:r>
              <a:rPr lang="vi-VN" sz="1400" b="1" dirty="0" smtClean="0">
                <a:latin typeface="Calibri (Body)"/>
              </a:rPr>
              <a:t>Virtuelna valuta</a:t>
            </a:r>
            <a:r>
              <a:rPr lang="vi-VN" sz="1400" dirty="0" smtClean="0">
                <a:latin typeface="Calibri (Body)"/>
              </a:rPr>
              <a:t> (kao što je bit</a:t>
            </a:r>
            <a:r>
              <a:rPr lang="sr-Latn-BA" sz="1400" dirty="0" smtClean="0">
                <a:latin typeface="Calibri (Body)"/>
              </a:rPr>
              <a:t>c</a:t>
            </a:r>
            <a:r>
              <a:rPr lang="vi-VN" sz="1400" dirty="0" smtClean="0">
                <a:latin typeface="Calibri (Body)"/>
              </a:rPr>
              <a:t>oin) kao način plaćanja </a:t>
            </a:r>
            <a:r>
              <a:rPr lang="sr-Latn-BA" sz="1400" dirty="0" smtClean="0">
                <a:latin typeface="Calibri (Body)"/>
              </a:rPr>
              <a:t>u internet </a:t>
            </a:r>
            <a:r>
              <a:rPr lang="vi-VN" sz="1400" dirty="0" smtClean="0">
                <a:latin typeface="Calibri (Body)"/>
              </a:rPr>
              <a:t>kriminal</a:t>
            </a:r>
            <a:r>
              <a:rPr lang="sr-Latn-BA" sz="1400" dirty="0" smtClean="0">
                <a:latin typeface="Calibri (Body)"/>
              </a:rPr>
              <a:t>u</a:t>
            </a:r>
            <a:r>
              <a:rPr lang="vi-VN" sz="1400" dirty="0" smtClean="0">
                <a:latin typeface="Calibri (Body)"/>
              </a:rPr>
              <a:t> – imovina?</a:t>
            </a:r>
            <a:endParaRPr lang="sl-SI" sz="1400" dirty="0" smtClean="0">
              <a:solidFill>
                <a:srgbClr val="000000"/>
              </a:solidFill>
              <a:latin typeface="Calibri (Body)"/>
            </a:endParaRPr>
          </a:p>
          <a:p>
            <a:pPr>
              <a:lnSpc>
                <a:spcPct val="80000"/>
              </a:lnSpc>
            </a:pPr>
            <a:endParaRPr lang="sl-SI" sz="1400" dirty="0" smtClean="0">
              <a:solidFill>
                <a:srgbClr val="000000"/>
              </a:solidFill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400" dirty="0" smtClean="0">
                <a:latin typeface="Calibri (Body)"/>
              </a:rPr>
              <a:t>U slučaju </a:t>
            </a:r>
            <a:r>
              <a:rPr lang="vi-VN" sz="1400" b="1" dirty="0" smtClean="0">
                <a:latin typeface="Calibri (Body)"/>
              </a:rPr>
              <a:t>pranja novca</a:t>
            </a:r>
            <a:r>
              <a:rPr lang="vi-VN" sz="1400" dirty="0" smtClean="0">
                <a:latin typeface="Calibri (Body)"/>
              </a:rPr>
              <a:t> </a:t>
            </a:r>
            <a:r>
              <a:rPr lang="sr-Latn-BA" sz="1400" dirty="0" smtClean="0">
                <a:latin typeface="Calibri (Body)"/>
              </a:rPr>
              <a:t>potrebno je </a:t>
            </a:r>
            <a:r>
              <a:rPr lang="vi-VN" sz="1400" dirty="0" smtClean="0">
                <a:latin typeface="Calibri (Body)"/>
              </a:rPr>
              <a:t>razmotriti </a:t>
            </a:r>
            <a:r>
              <a:rPr lang="vi-VN" sz="1400" b="1" dirty="0" smtClean="0">
                <a:latin typeface="Calibri (Body)"/>
              </a:rPr>
              <a:t>ovlašćenja </a:t>
            </a:r>
            <a:r>
              <a:rPr lang="sr-Latn-BA" sz="1400" b="1" dirty="0" smtClean="0">
                <a:latin typeface="Calibri (Body)"/>
              </a:rPr>
              <a:t>finansijskih obaveštajnih jedinica (</a:t>
            </a:r>
            <a:r>
              <a:rPr lang="vi-VN" sz="1400" b="1" dirty="0" smtClean="0">
                <a:latin typeface="Calibri (Body)"/>
              </a:rPr>
              <a:t>FIU</a:t>
            </a:r>
            <a:r>
              <a:rPr lang="sr-Latn-BA" sz="1400" b="1" dirty="0" smtClean="0">
                <a:latin typeface="Calibri (Body)"/>
              </a:rPr>
              <a:t>) </a:t>
            </a:r>
            <a:endParaRPr lang="sl-SI" sz="1400" dirty="0" smtClean="0">
              <a:latin typeface="Calibri (Body)"/>
            </a:endParaRPr>
          </a:p>
          <a:p>
            <a:pPr lvl="1">
              <a:lnSpc>
                <a:spcPct val="80000"/>
              </a:lnSpc>
            </a:pPr>
            <a:r>
              <a:rPr lang="vi-VN" sz="1400" dirty="0" smtClean="0">
                <a:latin typeface="Calibri (Body)"/>
              </a:rPr>
              <a:t>pristup bankarskim podacima, analiz</a:t>
            </a:r>
            <a:r>
              <a:rPr lang="sr-Latn-BA" sz="1400" dirty="0" smtClean="0">
                <a:latin typeface="Calibri (Body)"/>
              </a:rPr>
              <a:t>a</a:t>
            </a:r>
            <a:r>
              <a:rPr lang="vi-VN" sz="1400" dirty="0" smtClean="0">
                <a:latin typeface="Calibri (Body)"/>
              </a:rPr>
              <a:t>, pristup banci u inostranstvu i mogućnost </a:t>
            </a:r>
            <a:r>
              <a:rPr lang="sr-Latn-BA" sz="1400" dirty="0" smtClean="0">
                <a:latin typeface="Calibri (Body)"/>
              </a:rPr>
              <a:t>administrativnog </a:t>
            </a:r>
            <a:r>
              <a:rPr lang="vi-VN" sz="1400" dirty="0" smtClean="0">
                <a:latin typeface="Calibri (Body)"/>
              </a:rPr>
              <a:t>zamrzavanja. </a:t>
            </a:r>
            <a:endParaRPr lang="sl-SI" sz="14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endParaRPr lang="sl-SI" sz="14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400" b="1" dirty="0" smtClean="0">
                <a:latin typeface="Calibri (Body)"/>
              </a:rPr>
              <a:t>Koje su nacionalne zakonske odredbe za koriš</a:t>
            </a:r>
            <a:r>
              <a:rPr lang="sr-Latn-BA" sz="1400" b="1" dirty="0" smtClean="0">
                <a:latin typeface="Calibri (Body)"/>
              </a:rPr>
              <a:t>ć</a:t>
            </a:r>
            <a:r>
              <a:rPr lang="vi-VN" sz="1400" b="1" dirty="0" smtClean="0">
                <a:latin typeface="Calibri (Body)"/>
              </a:rPr>
              <a:t>enje posebnih istražnih tehnika i pristup ban</a:t>
            </a:r>
            <a:r>
              <a:rPr lang="sr-Latn-BA" sz="1400" b="1" dirty="0" smtClean="0">
                <a:latin typeface="Calibri (Body)"/>
              </a:rPr>
              <a:t>kovnim</a:t>
            </a:r>
            <a:r>
              <a:rPr lang="vi-VN" sz="1400" b="1" dirty="0" smtClean="0">
                <a:latin typeface="Calibri (Body)"/>
              </a:rPr>
              <a:t> podacima (o vlasniku, transakcijama i praćenju)? Vid</a:t>
            </a:r>
            <a:r>
              <a:rPr lang="sr-Latn-BA" sz="1400" b="1" dirty="0" smtClean="0">
                <a:latin typeface="Calibri (Body)"/>
              </a:rPr>
              <a:t>et</a:t>
            </a:r>
            <a:r>
              <a:rPr lang="vi-VN" sz="1400" b="1" dirty="0" smtClean="0">
                <a:latin typeface="Calibri (Body)"/>
              </a:rPr>
              <a:t>i član 7 Varšavske konvencije.</a:t>
            </a:r>
            <a:endParaRPr lang="sl-SI" sz="1400" b="1" dirty="0" smtClean="0">
              <a:latin typeface="Calibri (Body)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l-SI" sz="1400" dirty="0" smtClean="0">
              <a:latin typeface="Calibri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68313" y="1214438"/>
            <a:ext cx="8229600" cy="714375"/>
          </a:xfrm>
        </p:spPr>
        <p:txBody>
          <a:bodyPr/>
          <a:lstStyle/>
          <a:p>
            <a:r>
              <a:rPr lang="sl-SI" sz="3600" dirty="0" smtClean="0"/>
              <a:t/>
            </a:r>
            <a:br>
              <a:rPr lang="sl-SI" sz="3600" dirty="0" smtClean="0"/>
            </a:br>
            <a:r>
              <a:rPr lang="sl-SI" sz="3200" b="1" dirty="0" smtClean="0"/>
              <a:t>2</a:t>
            </a:r>
            <a:r>
              <a:rPr lang="en-US" sz="3200" b="1" dirty="0" smtClean="0"/>
              <a:t>.</a:t>
            </a:r>
            <a:r>
              <a:rPr lang="sl-SI" sz="3200" b="1" dirty="0" smtClean="0"/>
              <a:t>3</a:t>
            </a:r>
            <a:r>
              <a:rPr lang="en-US" sz="3200" b="1" dirty="0" smtClean="0"/>
              <a:t> </a:t>
            </a:r>
            <a:r>
              <a:rPr lang="sr-Latn-BA" sz="3200" b="1" dirty="0" smtClean="0"/>
              <a:t>Utvrđivanje imovine za konfiskaciju</a:t>
            </a:r>
            <a:r>
              <a:rPr lang="sl-SI" sz="3600" dirty="0" smtClean="0"/>
              <a:t/>
            </a:r>
            <a:br>
              <a:rPr lang="sl-SI" sz="3600" dirty="0" smtClean="0"/>
            </a:br>
            <a:endParaRPr lang="en-US" sz="3600" dirty="0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68313" y="1883048"/>
            <a:ext cx="8229600" cy="4786312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vi-VN" sz="1800" b="1" dirty="0" smtClean="0">
                <a:latin typeface="Calibri (Body)"/>
              </a:rPr>
              <a:t>Koja imovina može biti zamrznuta / konfiskovana?</a:t>
            </a:r>
            <a:endParaRPr lang="sl-SI" sz="1800" b="1" dirty="0" smtClean="0">
              <a:latin typeface="Calibri (Body)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l-SI" sz="16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600" dirty="0" smtClean="0">
                <a:latin typeface="Calibri (Body)"/>
              </a:rPr>
              <a:t>Kriminalci kriju imovinu od kriminala i kri</a:t>
            </a:r>
            <a:r>
              <a:rPr lang="sr-Latn-BA" sz="1600" dirty="0" smtClean="0">
                <a:latin typeface="Calibri (Body)"/>
              </a:rPr>
              <a:t>ju </a:t>
            </a:r>
            <a:r>
              <a:rPr lang="vi-VN" sz="1600" dirty="0" smtClean="0">
                <a:latin typeface="Calibri (Body)"/>
              </a:rPr>
              <a:t>svoju imovinu - takođe </a:t>
            </a:r>
            <a:r>
              <a:rPr lang="sr-Latn-BA" sz="1600" dirty="0" smtClean="0">
                <a:latin typeface="Calibri (Body)"/>
              </a:rPr>
              <a:t>i </a:t>
            </a:r>
            <a:r>
              <a:rPr lang="vi-VN" sz="1600" dirty="0" smtClean="0">
                <a:latin typeface="Calibri (Body)"/>
              </a:rPr>
              <a:t>u inostranstvu (pogledajte </a:t>
            </a:r>
            <a:r>
              <a:rPr lang="sr-Latn-BA" sz="1600" dirty="0" smtClean="0">
                <a:latin typeface="Calibri (Body)"/>
              </a:rPr>
              <a:t>deo</a:t>
            </a:r>
            <a:r>
              <a:rPr lang="vi-VN" sz="1600" dirty="0" smtClean="0">
                <a:latin typeface="Calibri (Body)"/>
              </a:rPr>
              <a:t> međunarodn</a:t>
            </a:r>
            <a:r>
              <a:rPr lang="sr-Latn-BA" sz="1600" dirty="0" smtClean="0">
                <a:latin typeface="Calibri (Body)"/>
              </a:rPr>
              <a:t>a</a:t>
            </a:r>
            <a:r>
              <a:rPr lang="vi-VN" sz="1600" dirty="0" smtClean="0">
                <a:latin typeface="Calibri (Body)"/>
              </a:rPr>
              <a:t> saradnj</a:t>
            </a:r>
            <a:r>
              <a:rPr lang="sr-Latn-BA" sz="1600" dirty="0" smtClean="0">
                <a:latin typeface="Calibri (Body)"/>
              </a:rPr>
              <a:t>a</a:t>
            </a:r>
            <a:r>
              <a:rPr lang="vi-VN" sz="1600" dirty="0" smtClean="0">
                <a:latin typeface="Calibri (Body)"/>
              </a:rPr>
              <a:t>), </a:t>
            </a:r>
            <a:r>
              <a:rPr lang="vi-VN" sz="1600" b="1" dirty="0" smtClean="0">
                <a:latin typeface="Calibri (Body)"/>
              </a:rPr>
              <a:t>fokusirajte se i na relevantna treća i pravna lica.</a:t>
            </a:r>
            <a:r>
              <a:rPr lang="vi-VN" sz="1600" dirty="0" smtClean="0">
                <a:latin typeface="Calibri (Body)"/>
              </a:rPr>
              <a:t> </a:t>
            </a:r>
            <a:endParaRPr lang="sl-SI" sz="16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600" dirty="0" smtClean="0">
                <a:latin typeface="Calibri (Body)"/>
              </a:rPr>
              <a:t>Kada se direktni prihodi od krivičnog dela ne mogu oduzeti (</a:t>
            </a:r>
            <a:r>
              <a:rPr lang="sr-Latn-BA" sz="1600" dirty="0" smtClean="0">
                <a:latin typeface="Calibri (Body)"/>
              </a:rPr>
              <a:t>pronaći</a:t>
            </a:r>
            <a:r>
              <a:rPr lang="vi-VN" sz="1600" dirty="0" smtClean="0">
                <a:latin typeface="Calibri (Body)"/>
              </a:rPr>
              <a:t>), moguća je konfiskacija (</a:t>
            </a:r>
            <a:r>
              <a:rPr lang="sr-Latn-BA" sz="1600" dirty="0" smtClean="0">
                <a:latin typeface="Calibri (Body)"/>
              </a:rPr>
              <a:t>zakonske</a:t>
            </a:r>
            <a:r>
              <a:rPr lang="vi-VN" sz="1600" dirty="0" smtClean="0">
                <a:latin typeface="Calibri (Body)"/>
              </a:rPr>
              <a:t>) imovine koja odgovara vrednosti nezakonitih prihoda. </a:t>
            </a:r>
            <a:endParaRPr lang="sl-SI" sz="16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600" dirty="0" smtClean="0">
                <a:latin typeface="Calibri (Body)"/>
              </a:rPr>
              <a:t>Podaci o </a:t>
            </a:r>
            <a:r>
              <a:rPr lang="vi-VN" sz="1600" b="1" dirty="0" smtClean="0">
                <a:latin typeface="Calibri (Body)"/>
              </a:rPr>
              <a:t>prihodu</a:t>
            </a:r>
            <a:r>
              <a:rPr lang="vi-VN" sz="1600" dirty="0" smtClean="0">
                <a:latin typeface="Calibri (Body)"/>
              </a:rPr>
              <a:t> </a:t>
            </a:r>
            <a:r>
              <a:rPr lang="vi-VN" sz="1600" b="1" dirty="0" smtClean="0">
                <a:latin typeface="Calibri (Body)"/>
              </a:rPr>
              <a:t>i imovini</a:t>
            </a:r>
            <a:r>
              <a:rPr lang="vi-VN" sz="1600" dirty="0" smtClean="0">
                <a:latin typeface="Calibri (Body)"/>
              </a:rPr>
              <a:t> lica mogu se dobiti iz </a:t>
            </a:r>
            <a:r>
              <a:rPr lang="sr-Latn-BA" sz="1600" dirty="0" smtClean="0">
                <a:latin typeface="Calibri (Body)"/>
              </a:rPr>
              <a:t>povrata </a:t>
            </a:r>
            <a:r>
              <a:rPr lang="vi-VN" sz="1600" dirty="0" smtClean="0">
                <a:latin typeface="Calibri (Body)"/>
              </a:rPr>
              <a:t>poreza na dobit (fizička lica) ili poreske prijave ili izv</a:t>
            </a:r>
            <a:r>
              <a:rPr lang="sr-Latn-BA" sz="1600" dirty="0" smtClean="0">
                <a:latin typeface="Calibri (Body)"/>
              </a:rPr>
              <a:t>eš</a:t>
            </a:r>
            <a:r>
              <a:rPr lang="vi-VN" sz="1600" dirty="0" smtClean="0">
                <a:latin typeface="Calibri (Body)"/>
              </a:rPr>
              <a:t>taja o </a:t>
            </a:r>
            <a:r>
              <a:rPr lang="sr-Latn-BA" sz="1600" dirty="0" smtClean="0">
                <a:latin typeface="Calibri (Body)"/>
              </a:rPr>
              <a:t>bilansu stanju i bilansu dobiti </a:t>
            </a:r>
            <a:r>
              <a:rPr lang="vi-VN" sz="1600" dirty="0" smtClean="0">
                <a:latin typeface="Calibri (Body)"/>
              </a:rPr>
              <a:t>(preduzeća).</a:t>
            </a:r>
            <a:endParaRPr lang="sl-SI" altLang="ja-JP" sz="16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600" dirty="0" smtClean="0">
                <a:latin typeface="Calibri (Body)"/>
              </a:rPr>
              <a:t>Saradnja sa </a:t>
            </a:r>
            <a:r>
              <a:rPr lang="vi-VN" sz="1600" b="1" dirty="0" smtClean="0">
                <a:latin typeface="Calibri (Body)"/>
              </a:rPr>
              <a:t>poreskom</a:t>
            </a:r>
            <a:r>
              <a:rPr lang="vi-VN" sz="1600" dirty="0" smtClean="0">
                <a:latin typeface="Calibri (Body)"/>
              </a:rPr>
              <a:t> </a:t>
            </a:r>
            <a:r>
              <a:rPr lang="vi-VN" sz="1600" b="1" dirty="0" smtClean="0">
                <a:latin typeface="Calibri (Body)"/>
              </a:rPr>
              <a:t>službom</a:t>
            </a:r>
            <a:r>
              <a:rPr lang="vi-VN" sz="1600" dirty="0" smtClean="0">
                <a:latin typeface="Calibri (Body)"/>
              </a:rPr>
              <a:t> (i odgovarajuća zakonska osnova) </a:t>
            </a:r>
            <a:endParaRPr lang="sl-SI" sz="1600" dirty="0" smtClean="0">
              <a:latin typeface="Calibri (Body)"/>
            </a:endParaRPr>
          </a:p>
          <a:p>
            <a:pPr lvl="1">
              <a:lnSpc>
                <a:spcPct val="80000"/>
              </a:lnSpc>
            </a:pPr>
            <a:r>
              <a:rPr lang="vi-VN" sz="1600" b="1" dirty="0" smtClean="0">
                <a:latin typeface="Calibri (Body)"/>
              </a:rPr>
              <a:t>Multidisciplinarna</a:t>
            </a:r>
            <a:r>
              <a:rPr lang="vi-VN" sz="1600" dirty="0" smtClean="0">
                <a:latin typeface="Calibri (Body)"/>
              </a:rPr>
              <a:t> </a:t>
            </a:r>
            <a:r>
              <a:rPr lang="vi-VN" sz="1600" b="1" dirty="0" smtClean="0">
                <a:latin typeface="Calibri (Body)"/>
              </a:rPr>
              <a:t>saradnja</a:t>
            </a:r>
            <a:r>
              <a:rPr lang="vi-VN" sz="1600" dirty="0" smtClean="0">
                <a:latin typeface="Calibri (Body)"/>
              </a:rPr>
              <a:t>: </a:t>
            </a:r>
            <a:r>
              <a:rPr lang="vi-VN" sz="1600" b="1" dirty="0" smtClean="0">
                <a:latin typeface="Calibri (Body)"/>
              </a:rPr>
              <a:t>radna grupa za pristupanje bazama podataka </a:t>
            </a:r>
            <a:r>
              <a:rPr lang="en-US" sz="1600" dirty="0" smtClean="0">
                <a:latin typeface="Calibri (Body)"/>
              </a:rPr>
              <a:t> </a:t>
            </a:r>
            <a:endParaRPr lang="sl-SI" sz="16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600" dirty="0" smtClean="0">
                <a:latin typeface="Calibri (Body)"/>
              </a:rPr>
              <a:t>FI takođe može otkriti </a:t>
            </a:r>
            <a:r>
              <a:rPr lang="vi-VN" sz="1600" b="1" dirty="0" smtClean="0">
                <a:latin typeface="Calibri (Body)"/>
              </a:rPr>
              <a:t>nesrazmernost</a:t>
            </a:r>
            <a:r>
              <a:rPr lang="vi-VN" sz="1600" dirty="0" smtClean="0">
                <a:latin typeface="Calibri (Body)"/>
              </a:rPr>
              <a:t> </a:t>
            </a:r>
            <a:r>
              <a:rPr lang="vi-VN" sz="1600" b="1" dirty="0" smtClean="0">
                <a:latin typeface="Calibri (Body)"/>
              </a:rPr>
              <a:t>između</a:t>
            </a:r>
            <a:r>
              <a:rPr lang="vi-VN" sz="1600" dirty="0" smtClean="0">
                <a:latin typeface="Calibri (Body)"/>
              </a:rPr>
              <a:t> zakonske (prijavljene) imovine i </a:t>
            </a:r>
            <a:r>
              <a:rPr lang="sr-Latn-BA" sz="1600" dirty="0" smtClean="0">
                <a:latin typeface="Calibri (Body)"/>
              </a:rPr>
              <a:t>s</a:t>
            </a:r>
            <a:r>
              <a:rPr lang="vi-VN" sz="1600" dirty="0" smtClean="0">
                <a:latin typeface="Calibri (Body)"/>
              </a:rPr>
              <a:t>tvarn</a:t>
            </a:r>
            <a:r>
              <a:rPr lang="sr-Latn-BA" sz="1600" dirty="0" smtClean="0">
                <a:latin typeface="Calibri (Body)"/>
              </a:rPr>
              <a:t>e imovine osumnjičenog lica</a:t>
            </a:r>
            <a:r>
              <a:rPr lang="vi-VN" sz="1600" dirty="0" smtClean="0">
                <a:latin typeface="Calibri (Body)"/>
              </a:rPr>
              <a:t>. Prošir</a:t>
            </a:r>
            <a:r>
              <a:rPr lang="sr-Latn-BA" sz="1600" dirty="0" smtClean="0">
                <a:latin typeface="Calibri (Body)"/>
              </a:rPr>
              <a:t>ivanje </a:t>
            </a:r>
            <a:r>
              <a:rPr lang="vi-VN" sz="1600" dirty="0" smtClean="0">
                <a:latin typeface="Calibri (Body)"/>
              </a:rPr>
              <a:t>konfiskacij</a:t>
            </a:r>
            <a:r>
              <a:rPr lang="sr-Latn-BA" sz="1600" dirty="0" smtClean="0">
                <a:latin typeface="Calibri (Body)"/>
              </a:rPr>
              <a:t>e</a:t>
            </a:r>
            <a:r>
              <a:rPr lang="vi-VN" sz="1600" dirty="0" smtClean="0">
                <a:latin typeface="Calibri (Body)"/>
              </a:rPr>
              <a:t>? Oporezivanje?</a:t>
            </a:r>
            <a:endParaRPr lang="sl-SI" altLang="ja-JP" sz="16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endParaRPr lang="sl-SI" sz="16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600" b="1" dirty="0" smtClean="0">
                <a:latin typeface="Calibri (Body)"/>
              </a:rPr>
              <a:t>Koje su nacionalne zakonske odredbe o imovini koja se mo</a:t>
            </a:r>
            <a:r>
              <a:rPr lang="sr-Latn-BA" sz="1600" b="1" dirty="0" smtClean="0">
                <a:latin typeface="Calibri (Body)"/>
              </a:rPr>
              <a:t>že</a:t>
            </a:r>
            <a:r>
              <a:rPr lang="vi-VN" sz="1600" b="1" dirty="0" smtClean="0">
                <a:latin typeface="Calibri (Body)"/>
              </a:rPr>
              <a:t> oduzeti uključujući i </a:t>
            </a:r>
            <a:r>
              <a:rPr lang="sr-Latn-BA" sz="1600" b="1" dirty="0" smtClean="0">
                <a:latin typeface="Calibri (Body)"/>
              </a:rPr>
              <a:t>imovine </a:t>
            </a:r>
            <a:r>
              <a:rPr lang="vi-VN" sz="1600" b="1" dirty="0" smtClean="0">
                <a:latin typeface="Calibri (Body)"/>
              </a:rPr>
              <a:t>od treće osobe? Videti Varšavsku konvenciju Član 5 i Direktivu Član 6 </a:t>
            </a:r>
            <a:r>
              <a:rPr lang="en-US" sz="1600" b="1" dirty="0" smtClean="0">
                <a:latin typeface="Calibri (Body)"/>
              </a:rPr>
              <a:t> </a:t>
            </a:r>
            <a:endParaRPr lang="sl-SI" sz="16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600" b="1" dirty="0" smtClean="0">
                <a:latin typeface="Calibri (Body)"/>
              </a:rPr>
              <a:t>Koje su nacionalne zakonske odredbe za pristup bankarskim podacima (centralizovani registar vlasnika računa), akcija, zemljišna knjiga, pokretna imovina, poreski izveštaji i za saradnju sa nadležnim institucijama, kao što je poreska uprava?</a:t>
            </a:r>
            <a:endParaRPr lang="sl-SI" sz="1600" b="1" dirty="0" smtClean="0">
              <a:latin typeface="Calibri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68313" y="1214438"/>
            <a:ext cx="8229600" cy="714375"/>
          </a:xfrm>
        </p:spPr>
        <p:txBody>
          <a:bodyPr/>
          <a:lstStyle/>
          <a:p>
            <a:r>
              <a:rPr lang="sl-SI" sz="3600" dirty="0" smtClean="0"/>
              <a:t/>
            </a:r>
            <a:br>
              <a:rPr lang="sl-SI" sz="3600" dirty="0" smtClean="0"/>
            </a:br>
            <a:r>
              <a:rPr lang="sl-SI" sz="3200" b="1" dirty="0" smtClean="0"/>
              <a:t>2</a:t>
            </a:r>
            <a:r>
              <a:rPr lang="en-US" sz="3200" b="1" dirty="0" smtClean="0"/>
              <a:t>.</a:t>
            </a:r>
            <a:r>
              <a:rPr lang="sl-SI" sz="3200" b="1" dirty="0" smtClean="0"/>
              <a:t>4</a:t>
            </a:r>
            <a:r>
              <a:rPr lang="en-US" sz="3200" b="1" dirty="0" smtClean="0"/>
              <a:t> </a:t>
            </a:r>
            <a:r>
              <a:rPr lang="sr-Latn-BA" sz="3200" b="1" dirty="0" smtClean="0"/>
              <a:t>Naredba za zamrzavanje</a:t>
            </a:r>
            <a:r>
              <a:rPr lang="sl-SI" sz="3600" dirty="0" smtClean="0"/>
              <a:t/>
            </a:r>
            <a:br>
              <a:rPr lang="sl-SI" sz="3600" dirty="0" smtClean="0"/>
            </a:br>
            <a:endParaRPr lang="en-US" sz="3600" dirty="0" smtClean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68313" y="2000250"/>
            <a:ext cx="8229600" cy="4572000"/>
          </a:xfrm>
        </p:spPr>
        <p:txBody>
          <a:bodyPr/>
          <a:lstStyle/>
          <a:p>
            <a:pPr>
              <a:lnSpc>
                <a:spcPct val="70000"/>
              </a:lnSpc>
              <a:buNone/>
            </a:pPr>
            <a:r>
              <a:rPr lang="vi-VN" sz="2000" b="1" dirty="0" smtClean="0">
                <a:latin typeface="Calibri (Body)"/>
              </a:rPr>
              <a:t>"Zamrzavanje ili zaplena"</a:t>
            </a:r>
            <a:r>
              <a:rPr lang="vi-VN" sz="2000" dirty="0" smtClean="0">
                <a:latin typeface="Calibri (Body)"/>
              </a:rPr>
              <a:t>: podrazumeva privremenu zabranu prenosa, uništenja, konverzije, raspolaganja ili kretanja imovine ili privremen</a:t>
            </a:r>
            <a:r>
              <a:rPr lang="sr-Latn-BA" sz="2000" dirty="0" smtClean="0">
                <a:latin typeface="Calibri (Body)"/>
              </a:rPr>
              <a:t>e</a:t>
            </a:r>
            <a:r>
              <a:rPr lang="vi-VN" sz="2000" dirty="0" smtClean="0">
                <a:latin typeface="Calibri (Body)"/>
              </a:rPr>
              <a:t> pre</a:t>
            </a:r>
            <a:r>
              <a:rPr lang="sr-Latn-BA" sz="2000" dirty="0" smtClean="0">
                <a:latin typeface="Calibri (Body)"/>
              </a:rPr>
              <a:t>uzimanje</a:t>
            </a:r>
            <a:r>
              <a:rPr lang="vi-VN" sz="2000" dirty="0" smtClean="0">
                <a:latin typeface="Calibri (Body)"/>
              </a:rPr>
              <a:t> starateljstva ili kontrole </a:t>
            </a:r>
            <a:r>
              <a:rPr lang="sr-Latn-BA" sz="2000" dirty="0" smtClean="0">
                <a:latin typeface="Calibri (Body)"/>
              </a:rPr>
              <a:t>nad </a:t>
            </a:r>
            <a:r>
              <a:rPr lang="vi-VN" sz="2000" dirty="0" smtClean="0">
                <a:latin typeface="Calibri (Body)"/>
              </a:rPr>
              <a:t>imovin</a:t>
            </a:r>
            <a:r>
              <a:rPr lang="sr-Latn-BA" sz="2000" dirty="0" smtClean="0">
                <a:latin typeface="Calibri (Body)"/>
              </a:rPr>
              <a:t>om</a:t>
            </a:r>
            <a:r>
              <a:rPr lang="vi-VN" sz="2000" dirty="0" smtClean="0">
                <a:latin typeface="Calibri (Body)"/>
              </a:rPr>
              <a:t> na osnovu naloga izdatog od suda ili drugog nadležnog organa (Direktiva se odnosi samo na na termin zamrzavanja u ovom kontekstu).</a:t>
            </a:r>
            <a:endParaRPr lang="sl-SI" altLang="ja-JP" sz="2000" dirty="0" smtClean="0">
              <a:latin typeface="Calibri (Body)"/>
            </a:endParaRPr>
          </a:p>
          <a:p>
            <a:pPr>
              <a:lnSpc>
                <a:spcPct val="70000"/>
              </a:lnSpc>
            </a:pPr>
            <a:endParaRPr lang="sl-SI" sz="2000" b="1" dirty="0" smtClean="0">
              <a:latin typeface="Calibri (Body)"/>
            </a:endParaRPr>
          </a:p>
          <a:p>
            <a:pPr>
              <a:lnSpc>
                <a:spcPct val="70000"/>
              </a:lnSpc>
            </a:pPr>
            <a:r>
              <a:rPr lang="vi-VN" sz="2000" b="1" dirty="0" smtClean="0">
                <a:latin typeface="Calibri (Body)"/>
              </a:rPr>
              <a:t>Može li policija oduzeti imovinu (osim direktnih prihoda) prilikom pretraživanja kuće kako bi osigurala konfiskaciju zasnovanu na vrednosti?</a:t>
            </a:r>
            <a:endParaRPr lang="sl-SI" sz="2000" b="1" dirty="0" smtClean="0">
              <a:latin typeface="Calibri (Body)"/>
            </a:endParaRPr>
          </a:p>
          <a:p>
            <a:pPr>
              <a:lnSpc>
                <a:spcPct val="70000"/>
              </a:lnSpc>
            </a:pPr>
            <a:r>
              <a:rPr lang="vi-VN" sz="2000" b="1" dirty="0" smtClean="0">
                <a:latin typeface="Calibri (Body)"/>
              </a:rPr>
              <a:t>Da li bi treba</a:t>
            </a:r>
            <a:r>
              <a:rPr lang="sr-Latn-BA" sz="2000" b="1" dirty="0" smtClean="0">
                <a:latin typeface="Calibri (Body)"/>
              </a:rPr>
              <a:t>lo</a:t>
            </a:r>
            <a:r>
              <a:rPr lang="vi-VN" sz="2000" b="1" dirty="0" smtClean="0">
                <a:latin typeface="Calibri (Body)"/>
              </a:rPr>
              <a:t> </a:t>
            </a:r>
            <a:r>
              <a:rPr lang="sr-Latn-BA" sz="2000" b="1" dirty="0" smtClean="0">
                <a:latin typeface="Calibri (Body)"/>
              </a:rPr>
              <a:t>za</a:t>
            </a:r>
            <a:r>
              <a:rPr lang="vi-VN" sz="2000" b="1" dirty="0" smtClean="0">
                <a:latin typeface="Calibri (Body)"/>
              </a:rPr>
              <a:t>tražiti naredb</a:t>
            </a:r>
            <a:r>
              <a:rPr lang="sr-Latn-BA" sz="2000" b="1" dirty="0" smtClean="0">
                <a:latin typeface="Calibri (Body)"/>
              </a:rPr>
              <a:t>u</a:t>
            </a:r>
            <a:r>
              <a:rPr lang="vi-VN" sz="2000" b="1" dirty="0" smtClean="0">
                <a:latin typeface="Calibri (Body)"/>
              </a:rPr>
              <a:t> za zamrzavanje </a:t>
            </a:r>
            <a:r>
              <a:rPr lang="sr-Latn-BA" sz="2000" b="1" dirty="0" smtClean="0">
                <a:latin typeface="Calibri (Body)"/>
              </a:rPr>
              <a:t>od </a:t>
            </a:r>
            <a:r>
              <a:rPr lang="vi-VN" sz="2000" b="1" dirty="0" smtClean="0">
                <a:latin typeface="Calibri (Body)"/>
              </a:rPr>
              <a:t>suda kako bi se omogući</a:t>
            </a:r>
            <a:r>
              <a:rPr lang="sr-Latn-BA" sz="2000" b="1" dirty="0" smtClean="0">
                <a:latin typeface="Calibri (Body)"/>
              </a:rPr>
              <a:t>li</a:t>
            </a:r>
            <a:r>
              <a:rPr lang="vi-VN" sz="2000" b="1" dirty="0" smtClean="0">
                <a:latin typeface="Calibri (Body)"/>
              </a:rPr>
              <a:t> pravni lekovi?</a:t>
            </a:r>
            <a:endParaRPr lang="sl-SI" sz="2000" dirty="0" smtClean="0">
              <a:latin typeface="Calibri (Body)"/>
            </a:endParaRPr>
          </a:p>
          <a:p>
            <a:pPr>
              <a:lnSpc>
                <a:spcPct val="70000"/>
              </a:lnSpc>
            </a:pPr>
            <a:endParaRPr lang="sl-SI" sz="2000" b="1" dirty="0" smtClean="0">
              <a:latin typeface="Calibri (Body)"/>
            </a:endParaRPr>
          </a:p>
          <a:p>
            <a:pPr>
              <a:lnSpc>
                <a:spcPct val="70000"/>
              </a:lnSpc>
            </a:pPr>
            <a:r>
              <a:rPr lang="sr-Latn-BA" sz="2000" b="1" dirty="0" smtClean="0">
                <a:latin typeface="Calibri (Body)"/>
              </a:rPr>
              <a:t>Naredba za z</a:t>
            </a:r>
            <a:r>
              <a:rPr lang="vi-VN" sz="2000" b="1" dirty="0" smtClean="0">
                <a:latin typeface="Calibri (Body)"/>
              </a:rPr>
              <a:t>amrzavanje (privremeno obezbeđenje)</a:t>
            </a:r>
            <a:endParaRPr lang="sl-SI" sz="2000" b="1" dirty="0" smtClean="0">
              <a:latin typeface="Calibri (Body)"/>
            </a:endParaRPr>
          </a:p>
          <a:p>
            <a:pPr lvl="1">
              <a:lnSpc>
                <a:spcPct val="70000"/>
              </a:lnSpc>
            </a:pPr>
            <a:r>
              <a:rPr lang="vi-VN" sz="2000" dirty="0" smtClean="0">
                <a:latin typeface="Calibri (Body)"/>
              </a:rPr>
              <a:t>Vreme: ravnotež</a:t>
            </a:r>
            <a:r>
              <a:rPr lang="sr-Latn-BA" sz="2000" dirty="0" smtClean="0">
                <a:latin typeface="Calibri (Body)"/>
              </a:rPr>
              <a:t>a</a:t>
            </a:r>
            <a:r>
              <a:rPr lang="vi-VN" sz="2000" dirty="0" smtClean="0">
                <a:latin typeface="Calibri (Body)"/>
              </a:rPr>
              <a:t> interes</a:t>
            </a:r>
            <a:r>
              <a:rPr lang="sr-Latn-BA" sz="2000" dirty="0" smtClean="0">
                <a:latin typeface="Calibri (Body)"/>
              </a:rPr>
              <a:t>a</a:t>
            </a:r>
            <a:r>
              <a:rPr lang="vi-VN" sz="2000" dirty="0" smtClean="0">
                <a:latin typeface="Calibri (Body)"/>
              </a:rPr>
              <a:t> (prikrivene) krivične istrage.</a:t>
            </a:r>
            <a:endParaRPr lang="en-US" sz="2000" dirty="0" smtClean="0">
              <a:latin typeface="Calibri (Body)"/>
            </a:endParaRPr>
          </a:p>
          <a:p>
            <a:pPr lvl="1">
              <a:lnSpc>
                <a:spcPct val="70000"/>
              </a:lnSpc>
            </a:pPr>
            <a:r>
              <a:rPr lang="vi-VN" sz="2000" dirty="0" smtClean="0">
                <a:latin typeface="Calibri (Body)"/>
              </a:rPr>
              <a:t>Definisan</a:t>
            </a:r>
            <a:r>
              <a:rPr lang="sr-Latn-BA" sz="2000" dirty="0" smtClean="0">
                <a:latin typeface="Calibri (Body)"/>
              </a:rPr>
              <a:t>a</a:t>
            </a:r>
            <a:r>
              <a:rPr lang="vi-VN" sz="2000" dirty="0" smtClean="0">
                <a:latin typeface="Calibri (Body)"/>
              </a:rPr>
              <a:t> je u krivičnom procesnom zakonodavstvu, koj</a:t>
            </a:r>
            <a:r>
              <a:rPr lang="sr-Latn-BA" sz="2000" dirty="0" smtClean="0">
                <a:latin typeface="Calibri (Body)"/>
              </a:rPr>
              <a:t>e</a:t>
            </a:r>
            <a:r>
              <a:rPr lang="vi-VN" sz="2000" dirty="0" smtClean="0">
                <a:latin typeface="Calibri (Body)"/>
              </a:rPr>
              <a:t> se u nekim zemljama odnosi i na civilno izvršno zakonodavstvo (privremeni nalo</a:t>
            </a:r>
            <a:r>
              <a:rPr lang="sr-Latn-BA" sz="2000" dirty="0" smtClean="0">
                <a:latin typeface="Calibri (Body)"/>
              </a:rPr>
              <a:t>z</a:t>
            </a:r>
            <a:r>
              <a:rPr lang="vi-VN" sz="2000" dirty="0" smtClean="0">
                <a:latin typeface="Calibri (Body)"/>
              </a:rPr>
              <a:t>i).</a:t>
            </a:r>
            <a:endParaRPr lang="sl-SI" sz="2000" dirty="0" smtClean="0">
              <a:latin typeface="Calibri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68313" y="1214438"/>
            <a:ext cx="8229600" cy="714375"/>
          </a:xfrm>
        </p:spPr>
        <p:txBody>
          <a:bodyPr/>
          <a:lstStyle/>
          <a:p>
            <a:r>
              <a:rPr lang="sl-SI" sz="3600" dirty="0" smtClean="0"/>
              <a:t/>
            </a:r>
            <a:br>
              <a:rPr lang="sl-SI" sz="3600" dirty="0" smtClean="0"/>
            </a:br>
            <a:r>
              <a:rPr lang="sl-SI" sz="3200" b="1" dirty="0" smtClean="0"/>
              <a:t>2</a:t>
            </a:r>
            <a:r>
              <a:rPr lang="en-US" sz="3200" b="1" dirty="0" smtClean="0"/>
              <a:t>.</a:t>
            </a:r>
            <a:r>
              <a:rPr lang="sl-SI" sz="3200" b="1" dirty="0" smtClean="0"/>
              <a:t>4</a:t>
            </a:r>
            <a:r>
              <a:rPr lang="en-US" sz="3200" b="1" dirty="0" smtClean="0"/>
              <a:t> </a:t>
            </a:r>
            <a:r>
              <a:rPr lang="sr-Latn-BA" sz="3200" b="1" dirty="0" smtClean="0"/>
              <a:t>Naredba za zamrzavanje</a:t>
            </a:r>
            <a:r>
              <a:rPr lang="sl-SI" sz="3600" dirty="0" smtClean="0"/>
              <a:t/>
            </a:r>
            <a:br>
              <a:rPr lang="sl-SI" sz="3600" dirty="0" smtClean="0"/>
            </a:br>
            <a:endParaRPr lang="en-US" sz="3600" dirty="0" smtClean="0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68313" y="2000250"/>
            <a:ext cx="8229600" cy="45720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vi-VN" sz="1800" b="1" dirty="0" smtClean="0">
                <a:latin typeface="Calibri (Body)"/>
              </a:rPr>
              <a:t>Predlog naloga za </a:t>
            </a:r>
            <a:r>
              <a:rPr lang="sr-Latn-BA" sz="1800" b="1" dirty="0" smtClean="0">
                <a:latin typeface="Calibri (Body)"/>
              </a:rPr>
              <a:t>za</a:t>
            </a:r>
            <a:r>
              <a:rPr lang="vi-VN" sz="1800" b="1" dirty="0" smtClean="0">
                <a:latin typeface="Calibri (Body)"/>
              </a:rPr>
              <a:t>mrzavanje </a:t>
            </a:r>
            <a:r>
              <a:rPr lang="sr-Latn-BA" sz="1800" b="1" dirty="0" smtClean="0">
                <a:latin typeface="Calibri (Body)"/>
              </a:rPr>
              <a:t>s</a:t>
            </a:r>
            <a:r>
              <a:rPr lang="vi-VN" sz="1800" b="1" dirty="0" smtClean="0">
                <a:latin typeface="Calibri (Body)"/>
              </a:rPr>
              <a:t>e </a:t>
            </a:r>
            <a:r>
              <a:rPr lang="sr-Latn-BA" sz="1800" b="1" dirty="0" smtClean="0">
                <a:latin typeface="Calibri (Body)"/>
              </a:rPr>
              <a:t>vrši na osnovu r</a:t>
            </a:r>
            <a:r>
              <a:rPr lang="vi-VN" sz="1800" b="1" dirty="0" smtClean="0">
                <a:latin typeface="Calibri (Body)"/>
              </a:rPr>
              <a:t>ezultat</a:t>
            </a:r>
            <a:r>
              <a:rPr lang="sr-Latn-BA" sz="1800" b="1" dirty="0" smtClean="0">
                <a:latin typeface="Calibri (Body)"/>
              </a:rPr>
              <a:t>a</a:t>
            </a:r>
            <a:r>
              <a:rPr lang="vi-VN" sz="1800" b="1" dirty="0" smtClean="0">
                <a:latin typeface="Calibri (Body)"/>
              </a:rPr>
              <a:t> finansijske istrage. </a:t>
            </a:r>
            <a:endParaRPr lang="sl-SI" sz="1800" b="1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800" dirty="0" smtClean="0">
                <a:latin typeface="Calibri (Body)"/>
              </a:rPr>
              <a:t>Mora da ispunjava </a:t>
            </a:r>
            <a:r>
              <a:rPr lang="sr-Latn-BA" sz="1800" dirty="0" smtClean="0">
                <a:latin typeface="Calibri (Body)"/>
              </a:rPr>
              <a:t>sledeće zahteve </a:t>
            </a:r>
            <a:r>
              <a:rPr lang="vi-VN" sz="1800" dirty="0" smtClean="0">
                <a:latin typeface="Calibri (Body)"/>
              </a:rPr>
              <a:t>i uslove: </a:t>
            </a:r>
            <a:endParaRPr lang="en-US" sz="1800" dirty="0" smtClean="0">
              <a:latin typeface="Calibri (Body)"/>
            </a:endParaRPr>
          </a:p>
          <a:p>
            <a:pPr lvl="1">
              <a:lnSpc>
                <a:spcPct val="80000"/>
              </a:lnSpc>
            </a:pPr>
            <a:r>
              <a:rPr lang="vi-VN" sz="1800" dirty="0" smtClean="0">
                <a:latin typeface="Calibri (Body)"/>
              </a:rPr>
              <a:t>Verovatnoć</a:t>
            </a:r>
            <a:r>
              <a:rPr lang="sr-Latn-BA" sz="1800" dirty="0" smtClean="0">
                <a:latin typeface="Calibri (Body)"/>
              </a:rPr>
              <a:t>u</a:t>
            </a:r>
            <a:r>
              <a:rPr lang="vi-VN" sz="1800" dirty="0" smtClean="0">
                <a:latin typeface="Calibri (Body)"/>
              </a:rPr>
              <a:t> (ili stan</a:t>
            </a:r>
            <a:r>
              <a:rPr lang="sr-Latn-BA" sz="1800" dirty="0" smtClean="0">
                <a:latin typeface="Calibri (Body)"/>
              </a:rPr>
              <a:t>d</a:t>
            </a:r>
            <a:r>
              <a:rPr lang="vi-VN" sz="1800" dirty="0" smtClean="0">
                <a:latin typeface="Calibri (Body)"/>
              </a:rPr>
              <a:t>ard dokaza viši od razloga za sumnju) postojanja krivičnog dela i rezult</a:t>
            </a:r>
            <a:r>
              <a:rPr lang="sr-Latn-BA" sz="1800" dirty="0" smtClean="0">
                <a:latin typeface="Calibri (Body)"/>
              </a:rPr>
              <a:t>ujućeg</a:t>
            </a:r>
            <a:r>
              <a:rPr lang="vi-VN" sz="1800" dirty="0" smtClean="0">
                <a:latin typeface="Calibri (Body)"/>
              </a:rPr>
              <a:t> prihoda (iznos), </a:t>
            </a:r>
            <a:r>
              <a:rPr lang="en-US" sz="1800" dirty="0" smtClean="0">
                <a:latin typeface="Calibri (Body)"/>
              </a:rPr>
              <a:t> </a:t>
            </a:r>
            <a:endParaRPr lang="sl-SI" sz="1800" dirty="0" smtClean="0">
              <a:latin typeface="Calibri (Body)"/>
            </a:endParaRPr>
          </a:p>
          <a:p>
            <a:pPr lvl="1">
              <a:lnSpc>
                <a:spcPct val="80000"/>
              </a:lnSpc>
            </a:pPr>
            <a:r>
              <a:rPr lang="vi-VN" sz="1800" dirty="0" smtClean="0">
                <a:latin typeface="Calibri (Body)"/>
              </a:rPr>
              <a:t>Opasnost od </a:t>
            </a:r>
            <a:r>
              <a:rPr lang="sr-Latn-BA" sz="1800" dirty="0" smtClean="0">
                <a:latin typeface="Calibri (Body)"/>
              </a:rPr>
              <a:t>tog ada će učinilac </a:t>
            </a:r>
            <a:r>
              <a:rPr lang="vi-VN" sz="1800" dirty="0" smtClean="0">
                <a:latin typeface="Calibri (Body)"/>
              </a:rPr>
              <a:t>otuđi</a:t>
            </a:r>
            <a:r>
              <a:rPr lang="sr-Latn-BA" sz="1800" dirty="0" smtClean="0">
                <a:latin typeface="Calibri (Body)"/>
              </a:rPr>
              <a:t>ti, </a:t>
            </a:r>
            <a:r>
              <a:rPr lang="vi-VN" sz="1800" dirty="0" smtClean="0">
                <a:latin typeface="Calibri (Body)"/>
              </a:rPr>
              <a:t>sakri</a:t>
            </a:r>
            <a:r>
              <a:rPr lang="sr-Latn-BA" sz="1800" dirty="0" smtClean="0">
                <a:latin typeface="Calibri (Body)"/>
              </a:rPr>
              <a:t>ti </a:t>
            </a:r>
            <a:r>
              <a:rPr lang="vi-VN" sz="1800" dirty="0" smtClean="0">
                <a:latin typeface="Calibri (Body)"/>
              </a:rPr>
              <a:t>ili uništ</a:t>
            </a:r>
            <a:r>
              <a:rPr lang="sr-Latn-BA" sz="1800" dirty="0" smtClean="0">
                <a:latin typeface="Calibri (Body)"/>
              </a:rPr>
              <a:t>iti </a:t>
            </a:r>
            <a:r>
              <a:rPr lang="vi-VN" sz="1800" dirty="0" smtClean="0">
                <a:latin typeface="Calibri (Body)"/>
              </a:rPr>
              <a:t>prihod</a:t>
            </a:r>
            <a:r>
              <a:rPr lang="sr-Latn-BA" sz="1800" dirty="0" smtClean="0">
                <a:latin typeface="Calibri (Body)"/>
              </a:rPr>
              <a:t>e</a:t>
            </a:r>
            <a:r>
              <a:rPr lang="vi-VN" sz="1800" dirty="0" smtClean="0">
                <a:latin typeface="Calibri (Body)"/>
              </a:rPr>
              <a:t> ili </a:t>
            </a:r>
            <a:r>
              <a:rPr lang="sr-Latn-BA" sz="1800" dirty="0" smtClean="0">
                <a:latin typeface="Calibri (Body)"/>
              </a:rPr>
              <a:t>na drugi način onemogućiti zaplenu</a:t>
            </a:r>
            <a:endParaRPr lang="en-US" altLang="ja-JP" sz="1800" dirty="0" smtClean="0">
              <a:latin typeface="Calibri (Body)"/>
            </a:endParaRPr>
          </a:p>
          <a:p>
            <a:pPr lvl="1">
              <a:lnSpc>
                <a:spcPct val="80000"/>
              </a:lnSpc>
              <a:buFont typeface="Arial" charset="0"/>
              <a:buNone/>
            </a:pPr>
            <a:endParaRPr lang="sl-SI" sz="1800" dirty="0" smtClean="0">
              <a:latin typeface="Calibri (Body)"/>
            </a:endParaRPr>
          </a:p>
          <a:p>
            <a:pPr>
              <a:lnSpc>
                <a:spcPct val="80000"/>
              </a:lnSpc>
              <a:buNone/>
            </a:pPr>
            <a:r>
              <a:rPr lang="vi-VN" sz="1800" b="1" dirty="0" smtClean="0">
                <a:latin typeface="Calibri (Body)"/>
              </a:rPr>
              <a:t>Elementi predloga naloga za zamrzavanje (nalaz finansijske istrage):</a:t>
            </a:r>
            <a:endParaRPr lang="en-US" sz="1800" b="1" dirty="0" smtClean="0">
              <a:latin typeface="Calibri (Body)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l-SI" sz="18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800" dirty="0" smtClean="0">
                <a:latin typeface="Calibri (Body)"/>
              </a:rPr>
              <a:t>Nalazi i dokazi u vezi sa krivičnim delom i </a:t>
            </a:r>
            <a:r>
              <a:rPr lang="sr-Latn-BA" sz="1800" dirty="0" smtClean="0">
                <a:latin typeface="Calibri (Body)"/>
              </a:rPr>
              <a:t>uč</a:t>
            </a:r>
            <a:r>
              <a:rPr lang="vi-VN" sz="1800" dirty="0" smtClean="0">
                <a:latin typeface="Calibri (Body)"/>
              </a:rPr>
              <a:t>iniocem (ovo je obično d</a:t>
            </a:r>
            <a:r>
              <a:rPr lang="sr-Latn-BA" sz="1800" dirty="0" smtClean="0">
                <a:latin typeface="Calibri (Body)"/>
              </a:rPr>
              <a:t>e</a:t>
            </a:r>
            <a:r>
              <a:rPr lang="vi-VN" sz="1800" dirty="0" smtClean="0">
                <a:latin typeface="Calibri (Body)"/>
              </a:rPr>
              <a:t>o izveštaja o krivičnom d</a:t>
            </a:r>
            <a:r>
              <a:rPr lang="sr-Latn-BA" sz="1800" dirty="0" smtClean="0">
                <a:latin typeface="Calibri (Body)"/>
              </a:rPr>
              <a:t>e</a:t>
            </a:r>
            <a:r>
              <a:rPr lang="vi-VN" sz="1800" dirty="0" smtClean="0">
                <a:latin typeface="Calibri (Body)"/>
              </a:rPr>
              <a:t>lu), </a:t>
            </a:r>
            <a:r>
              <a:rPr lang="en-US" sz="1800" dirty="0" smtClean="0">
                <a:latin typeface="Calibri (Body)"/>
              </a:rPr>
              <a:t> </a:t>
            </a:r>
            <a:endParaRPr lang="sl-SI" sz="18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800" dirty="0" smtClean="0">
                <a:latin typeface="Calibri (Body)"/>
              </a:rPr>
              <a:t>Nalazi o vrsti i iznosu nelegalnih prihoda,</a:t>
            </a:r>
            <a:r>
              <a:rPr lang="en-US" sz="1800" dirty="0" smtClean="0">
                <a:latin typeface="Calibri (Body)"/>
              </a:rPr>
              <a:t> </a:t>
            </a:r>
            <a:endParaRPr lang="sl-SI" sz="18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800" dirty="0" smtClean="0">
                <a:latin typeface="Calibri (Body)"/>
              </a:rPr>
              <a:t>Nalazi o imovini koja se može oduzeti i predlog o tome koja imovina treba </a:t>
            </a:r>
            <a:r>
              <a:rPr lang="sr-Latn-BA" sz="1800" dirty="0" smtClean="0">
                <a:latin typeface="Calibri (Body)"/>
              </a:rPr>
              <a:t>da se </a:t>
            </a:r>
            <a:r>
              <a:rPr lang="vi-VN" sz="1800" dirty="0" smtClean="0">
                <a:latin typeface="Calibri (Body)"/>
              </a:rPr>
              <a:t>osigurati i lica kojoj </a:t>
            </a:r>
            <a:r>
              <a:rPr lang="sr-Latn-BA" sz="1800" dirty="0" smtClean="0">
                <a:latin typeface="Calibri (Body)"/>
              </a:rPr>
              <a:t>ista </a:t>
            </a:r>
            <a:r>
              <a:rPr lang="vi-VN" sz="1800" dirty="0" smtClean="0">
                <a:latin typeface="Calibri (Body)"/>
              </a:rPr>
              <a:t>pripada, naznaka da li je nek</a:t>
            </a:r>
            <a:r>
              <a:rPr lang="sr-Latn-BA" sz="1800" dirty="0" smtClean="0">
                <a:latin typeface="Calibri (Body)"/>
              </a:rPr>
              <a:t>a imovina već </a:t>
            </a:r>
            <a:r>
              <a:rPr lang="vi-VN" sz="1800" dirty="0" smtClean="0">
                <a:latin typeface="Calibri (Body)"/>
              </a:rPr>
              <a:t>oduzet</a:t>
            </a:r>
            <a:r>
              <a:rPr lang="sr-Latn-BA" sz="1800" dirty="0" smtClean="0">
                <a:latin typeface="Calibri (Body)"/>
              </a:rPr>
              <a:t>a ranije</a:t>
            </a:r>
            <a:r>
              <a:rPr lang="vi-VN" sz="1800" dirty="0" smtClean="0">
                <a:latin typeface="Calibri (Body)"/>
              </a:rPr>
              <a:t>, </a:t>
            </a:r>
            <a:r>
              <a:rPr lang="en-US" sz="1800" dirty="0" smtClean="0">
                <a:latin typeface="Calibri (Body)"/>
              </a:rPr>
              <a:t> </a:t>
            </a:r>
            <a:endParaRPr lang="sl-SI" sz="18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1800" dirty="0" smtClean="0">
                <a:latin typeface="Calibri (Body)"/>
              </a:rPr>
              <a:t>Osnov za pravne uslove za izdavanje naloga (standard dokaza, opasnost odlaganja).</a:t>
            </a:r>
            <a:endParaRPr lang="sl-SI" sz="1800" dirty="0" smtClean="0">
              <a:latin typeface="Calibri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200" b="1" dirty="0" smtClean="0"/>
              <a:t>2</a:t>
            </a:r>
            <a:r>
              <a:rPr lang="en-US" sz="3200" b="1" dirty="0" smtClean="0"/>
              <a:t>.</a:t>
            </a:r>
            <a:r>
              <a:rPr lang="sl-SI" sz="3200" b="1" dirty="0" smtClean="0"/>
              <a:t>4</a:t>
            </a:r>
            <a:r>
              <a:rPr lang="en-US" sz="3200" b="1" dirty="0" smtClean="0"/>
              <a:t> </a:t>
            </a:r>
            <a:r>
              <a:rPr lang="sl-SI" sz="3200" b="1" dirty="0" smtClean="0"/>
              <a:t>Naredba za zamrzavanje</a:t>
            </a:r>
            <a:endParaRPr lang="en-US" sz="3200" dirty="0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dirty="0" smtClean="0">
              <a:ea typeface="MS PGothic" charset="0"/>
            </a:endParaRPr>
          </a:p>
          <a:p>
            <a:pPr>
              <a:defRPr/>
            </a:pPr>
            <a:endParaRPr lang="en-US" dirty="0" smtClean="0">
              <a:ea typeface="MS PGothic" charset="0"/>
            </a:endParaRPr>
          </a:p>
          <a:p>
            <a:pPr marL="0" indent="0" algn="ctr">
              <a:buNone/>
              <a:defRPr/>
            </a:pPr>
            <a:r>
              <a:rPr lang="en-US" dirty="0" err="1" smtClean="0">
                <a:latin typeface="Calibri (Body)"/>
                <a:ea typeface="MS PGothic" charset="0"/>
              </a:rPr>
              <a:t>DIS</a:t>
            </a:r>
            <a:r>
              <a:rPr lang="sr-Latn-BA" dirty="0" smtClean="0">
                <a:latin typeface="Calibri (Body)"/>
                <a:ea typeface="MS PGothic" charset="0"/>
              </a:rPr>
              <a:t>KUSIJA</a:t>
            </a:r>
            <a:r>
              <a:rPr lang="en-US" dirty="0" smtClean="0">
                <a:latin typeface="Calibri (Body)"/>
                <a:ea typeface="MS PGothic" charset="0"/>
              </a:rPr>
              <a:t>: </a:t>
            </a:r>
            <a:r>
              <a:rPr lang="vi-VN" dirty="0" smtClean="0">
                <a:latin typeface="Calibri (Body)"/>
              </a:rPr>
              <a:t>Koji će faktori uticati na prirodu, obim i vremenski period </a:t>
            </a:r>
            <a:r>
              <a:rPr lang="sr-Latn-BA" dirty="0" smtClean="0">
                <a:latin typeface="Calibri (Body)"/>
              </a:rPr>
              <a:t>zahteva</a:t>
            </a:r>
            <a:r>
              <a:rPr lang="vi-VN" dirty="0" smtClean="0">
                <a:latin typeface="Calibri (Body)"/>
              </a:rPr>
              <a:t> za </a:t>
            </a:r>
            <a:r>
              <a:rPr lang="sr-Latn-BA" dirty="0" smtClean="0">
                <a:latin typeface="Calibri (Body)"/>
              </a:rPr>
              <a:t>izdavanje </a:t>
            </a:r>
            <a:r>
              <a:rPr lang="vi-VN" dirty="0" smtClean="0">
                <a:latin typeface="Calibri (Body)"/>
              </a:rPr>
              <a:t>nalog</a:t>
            </a:r>
            <a:r>
              <a:rPr lang="sr-Latn-BA" dirty="0" smtClean="0">
                <a:latin typeface="Calibri (Body)"/>
              </a:rPr>
              <a:t>a</a:t>
            </a:r>
            <a:r>
              <a:rPr lang="vi-VN" dirty="0" smtClean="0">
                <a:latin typeface="Calibri (Body)"/>
              </a:rPr>
              <a:t> za zamrzavanje?</a:t>
            </a:r>
            <a:endParaRPr lang="en-US" dirty="0">
              <a:latin typeface="Calibri (Body)"/>
              <a:ea typeface="MS PGothic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l-SI" sz="3600" dirty="0" smtClean="0"/>
              <a:t>3. KONFISKACIJA PRIHODA OD KRIMINALA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Ciljevi</a:t>
            </a:r>
            <a:r>
              <a:rPr lang="en-US" b="1" dirty="0" smtClean="0"/>
              <a:t> </a:t>
            </a:r>
            <a:r>
              <a:rPr lang="en-US" b="1" dirty="0" err="1" smtClean="0"/>
              <a:t>sesije</a:t>
            </a:r>
            <a:endParaRPr lang="en-US" b="1" dirty="0" smtClean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68313" y="2205038"/>
            <a:ext cx="8229600" cy="3989387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sz="2000" dirty="0" smtClean="0">
                <a:latin typeface="Calibri Body"/>
              </a:rPr>
              <a:t>Do </a:t>
            </a:r>
            <a:r>
              <a:rPr lang="en-GB" sz="2000" dirty="0" err="1" smtClean="0">
                <a:latin typeface="Calibri Body"/>
              </a:rPr>
              <a:t>kraja</a:t>
            </a:r>
            <a:r>
              <a:rPr lang="en-GB" sz="2000" dirty="0" smtClean="0">
                <a:latin typeface="Calibri Body"/>
              </a:rPr>
              <a:t> </a:t>
            </a:r>
            <a:r>
              <a:rPr lang="en-GB" sz="2000" dirty="0" err="1" smtClean="0">
                <a:latin typeface="Calibri Body"/>
              </a:rPr>
              <a:t>lekcije</a:t>
            </a:r>
            <a:r>
              <a:rPr lang="en-GB" sz="2000" dirty="0" smtClean="0">
                <a:latin typeface="Calibri Body"/>
              </a:rPr>
              <a:t>, </a:t>
            </a:r>
            <a:r>
              <a:rPr lang="sr-Latn-BA" sz="2000" dirty="0" smtClean="0">
                <a:latin typeface="Calibri Body"/>
              </a:rPr>
              <a:t>učesnici će moći da</a:t>
            </a:r>
            <a:r>
              <a:rPr lang="en-GB" sz="2000" dirty="0" smtClean="0">
                <a:latin typeface="Calibri Body"/>
              </a:rPr>
              <a:t>:</a:t>
            </a:r>
            <a:endParaRPr lang="en-US" sz="2000" dirty="0">
              <a:latin typeface="Calibri Body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Latn-BA" sz="2000" dirty="0" smtClean="0">
                <a:latin typeface="Calibri Body"/>
              </a:rPr>
              <a:t>Objasne značaj konfiskovanja prihoda od kriminala i povezanost s istragama internet kriminala i drugih vrsta kriminala na internetu</a:t>
            </a:r>
            <a:endParaRPr lang="en-US" sz="2000" dirty="0">
              <a:latin typeface="Calibri Body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2000" dirty="0" err="1" smtClean="0">
                <a:latin typeface="Calibri Body"/>
              </a:rPr>
              <a:t>Defin</a:t>
            </a:r>
            <a:r>
              <a:rPr lang="sr-Latn-BA" sz="2000" dirty="0" smtClean="0">
                <a:latin typeface="Calibri Body"/>
              </a:rPr>
              <a:t>išu </a:t>
            </a:r>
            <a:r>
              <a:rPr lang="vi-VN" sz="2000" dirty="0" smtClean="0">
                <a:latin typeface="Calibri Body"/>
              </a:rPr>
              <a:t>šta je finansijska istraga</a:t>
            </a:r>
            <a:endParaRPr lang="sr-Latn-BA" sz="2000" dirty="0" smtClean="0">
              <a:latin typeface="Calibri Body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2000" dirty="0" smtClean="0">
                <a:latin typeface="Calibri Body"/>
              </a:rPr>
              <a:t>Naved</a:t>
            </a:r>
            <a:r>
              <a:rPr lang="sr-Latn-BA" sz="2000" dirty="0" smtClean="0">
                <a:latin typeface="Calibri Body"/>
              </a:rPr>
              <a:t>u</a:t>
            </a:r>
            <a:r>
              <a:rPr lang="vi-VN" sz="2000" dirty="0" smtClean="0">
                <a:latin typeface="Calibri Body"/>
              </a:rPr>
              <a:t> relevantne međunarodne pravne instrumente</a:t>
            </a:r>
            <a:endParaRPr lang="sr-Latn-BA" sz="2000" dirty="0" smtClean="0">
              <a:latin typeface="Calibri Body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2000" dirty="0" smtClean="0">
                <a:latin typeface="Calibri Body"/>
              </a:rPr>
              <a:t>Definiš</a:t>
            </a:r>
            <a:r>
              <a:rPr lang="sr-Latn-BA" sz="2000" dirty="0" smtClean="0">
                <a:latin typeface="Calibri Body"/>
              </a:rPr>
              <a:t>u</a:t>
            </a:r>
            <a:r>
              <a:rPr lang="vi-VN" sz="2000" dirty="0" smtClean="0">
                <a:latin typeface="Calibri Body"/>
              </a:rPr>
              <a:t> relevantne izraze</a:t>
            </a:r>
            <a:endParaRPr lang="sr-Latn-BA" sz="2000" dirty="0" smtClean="0">
              <a:latin typeface="Calibri Body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2000" dirty="0" smtClean="0">
                <a:latin typeface="Calibri Body"/>
              </a:rPr>
              <a:t>Razum</a:t>
            </a:r>
            <a:r>
              <a:rPr lang="sr-Latn-BA" sz="2000" dirty="0" smtClean="0">
                <a:latin typeface="Calibri Body"/>
              </a:rPr>
              <a:t>eju</a:t>
            </a:r>
            <a:r>
              <a:rPr lang="vi-VN" sz="2000" dirty="0" smtClean="0">
                <a:latin typeface="Calibri Body"/>
              </a:rPr>
              <a:t> četiri elementa finansijske istrage</a:t>
            </a:r>
            <a:endParaRPr lang="sr-Latn-BA" sz="2000" dirty="0" smtClean="0">
              <a:latin typeface="Calibri Body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2000" dirty="0" smtClean="0">
                <a:latin typeface="Calibri Body"/>
              </a:rPr>
              <a:t>Opiš</a:t>
            </a:r>
            <a:r>
              <a:rPr lang="sr-Latn-BA" sz="2000" dirty="0" smtClean="0">
                <a:latin typeface="Calibri Body"/>
              </a:rPr>
              <a:t>u </a:t>
            </a:r>
            <a:r>
              <a:rPr lang="vi-VN" sz="2000" dirty="0" smtClean="0">
                <a:latin typeface="Calibri Body"/>
              </a:rPr>
              <a:t>različite režime konfiskacije</a:t>
            </a:r>
            <a:endParaRPr lang="sr-Latn-BA" sz="2000" dirty="0" smtClean="0">
              <a:latin typeface="Calibri Body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2000" dirty="0" smtClean="0">
                <a:latin typeface="Calibri Body"/>
              </a:rPr>
              <a:t>Objasn</a:t>
            </a:r>
            <a:r>
              <a:rPr lang="sr-Latn-BA" sz="2000" dirty="0" smtClean="0">
                <a:latin typeface="Calibri Body"/>
              </a:rPr>
              <a:t>e</a:t>
            </a:r>
            <a:r>
              <a:rPr lang="vi-VN" sz="2000" dirty="0" smtClean="0">
                <a:latin typeface="Calibri Body"/>
              </a:rPr>
              <a:t> odnos prema pranju novca</a:t>
            </a:r>
            <a:endParaRPr lang="sr-Latn-BA" sz="2000" dirty="0" smtClean="0">
              <a:latin typeface="Calibri Body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2000" dirty="0" smtClean="0">
                <a:latin typeface="Calibri Body"/>
              </a:rPr>
              <a:t>Razume</a:t>
            </a:r>
            <a:r>
              <a:rPr lang="sr-Latn-BA" sz="2000" dirty="0" smtClean="0">
                <a:latin typeface="Calibri Body"/>
              </a:rPr>
              <a:t>ju</a:t>
            </a:r>
            <a:r>
              <a:rPr lang="vi-VN" sz="2000" dirty="0" smtClean="0">
                <a:latin typeface="Calibri Body"/>
              </a:rPr>
              <a:t> ulogu FIU (finansijske obaveštajne službe) u istragama o pranju novca</a:t>
            </a:r>
            <a:endParaRPr lang="en-US" sz="2000" dirty="0">
              <a:latin typeface="Calibri Body"/>
            </a:endParaRPr>
          </a:p>
          <a:p>
            <a:pPr marL="514350" indent="-514350">
              <a:lnSpc>
                <a:spcPct val="80000"/>
              </a:lnSpc>
              <a:buFont typeface="Calibri" panose="020F0502020204030204" pitchFamily="34" charset="0"/>
              <a:buAutoNum type="arabicPeriod"/>
              <a:defRPr/>
            </a:pPr>
            <a:endParaRPr lang="sl-SI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468313" y="1357313"/>
            <a:ext cx="8229600" cy="838200"/>
          </a:xfrm>
        </p:spPr>
        <p:txBody>
          <a:bodyPr/>
          <a:lstStyle/>
          <a:p>
            <a:r>
              <a:rPr lang="sl-SI" sz="3200" b="1" dirty="0" smtClean="0"/>
              <a:t>3</a:t>
            </a:r>
            <a:r>
              <a:rPr lang="en-US" sz="3200" b="1" dirty="0" smtClean="0"/>
              <a:t>.  </a:t>
            </a:r>
            <a:r>
              <a:rPr lang="sr-Latn-BA" sz="3200" b="1" dirty="0" smtClean="0"/>
              <a:t>K</a:t>
            </a:r>
            <a:r>
              <a:rPr lang="en-US" sz="3200" b="1" dirty="0" err="1" smtClean="0"/>
              <a:t>onfis</a:t>
            </a:r>
            <a:r>
              <a:rPr lang="sr-Latn-BA" sz="3200" b="1" dirty="0" smtClean="0"/>
              <a:t>kacija prihoda od kriminala</a:t>
            </a:r>
            <a:endParaRPr lang="sl-SI" sz="3200" dirty="0" smtClean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vi-VN" sz="2000" b="1" dirty="0" smtClean="0">
                <a:latin typeface="Calibri (Body)"/>
              </a:rPr>
              <a:t>'Konfiskacija</a:t>
            </a:r>
            <a:r>
              <a:rPr lang="vi-VN" sz="2000" dirty="0" smtClean="0">
                <a:latin typeface="Calibri (Body)"/>
              </a:rPr>
              <a:t>': podrazumeva konačno oduzimanje imovine koj</a:t>
            </a:r>
            <a:r>
              <a:rPr lang="sr-Latn-BA" sz="2000" dirty="0" smtClean="0">
                <a:latin typeface="Calibri (Body)"/>
              </a:rPr>
              <a:t>u</a:t>
            </a:r>
            <a:r>
              <a:rPr lang="vi-VN" sz="2000" dirty="0" smtClean="0">
                <a:latin typeface="Calibri (Body)"/>
              </a:rPr>
              <a:t> je odredi</a:t>
            </a:r>
            <a:r>
              <a:rPr lang="sr-Latn-BA" sz="2000" dirty="0" smtClean="0">
                <a:latin typeface="Calibri (Body)"/>
              </a:rPr>
              <a:t>o</a:t>
            </a:r>
            <a:r>
              <a:rPr lang="vi-VN" sz="2000" dirty="0" smtClean="0">
                <a:latin typeface="Calibri (Body)"/>
              </a:rPr>
              <a:t> sud u vezi sa krivičnim delom (Varšavska konvencija</a:t>
            </a:r>
            <a:r>
              <a:rPr lang="sr-Latn-BA" sz="2000" dirty="0" smtClean="0">
                <a:latin typeface="Calibri (Body)"/>
              </a:rPr>
              <a:t> je</a:t>
            </a:r>
            <a:r>
              <a:rPr lang="vi-VN" sz="2000" dirty="0" smtClean="0">
                <a:latin typeface="Calibri (Body)"/>
              </a:rPr>
              <a:t> određuje kao kaznu ili meru).</a:t>
            </a:r>
            <a:endParaRPr lang="sl-SI" altLang="ja-JP" sz="2000" dirty="0" smtClean="0">
              <a:latin typeface="Calibri (Body)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l-SI" sz="2000" dirty="0" smtClean="0">
                <a:latin typeface="Calibri (Body)"/>
              </a:rPr>
              <a:t>      </a:t>
            </a:r>
          </a:p>
          <a:p>
            <a:pPr>
              <a:lnSpc>
                <a:spcPct val="80000"/>
              </a:lnSpc>
            </a:pPr>
            <a:r>
              <a:rPr lang="vi-VN" sz="2000" b="1" dirty="0" smtClean="0">
                <a:latin typeface="Calibri (Body)"/>
              </a:rPr>
              <a:t>Uloga tužioca </a:t>
            </a:r>
            <a:r>
              <a:rPr lang="sr-Latn-BA" sz="2000" b="1" dirty="0" smtClean="0">
                <a:latin typeface="Calibri (Body)"/>
              </a:rPr>
              <a:t>u</a:t>
            </a:r>
            <a:r>
              <a:rPr lang="vi-VN" sz="2000" b="1" dirty="0" smtClean="0">
                <a:latin typeface="Calibri (Body)"/>
              </a:rPr>
              <a:t> predl</a:t>
            </a:r>
            <a:r>
              <a:rPr lang="sr-Latn-BA" sz="2000" b="1" dirty="0" smtClean="0">
                <a:latin typeface="Calibri (Body)"/>
              </a:rPr>
              <a:t>aganju</a:t>
            </a:r>
            <a:r>
              <a:rPr lang="vi-VN" sz="2000" b="1" dirty="0" smtClean="0">
                <a:latin typeface="Calibri (Body)"/>
              </a:rPr>
              <a:t> konfiskacij</a:t>
            </a:r>
            <a:r>
              <a:rPr lang="sr-Latn-BA" sz="2000" b="1" dirty="0" smtClean="0">
                <a:latin typeface="Calibri (Body)"/>
              </a:rPr>
              <a:t>e</a:t>
            </a:r>
            <a:endParaRPr lang="sl-SI" sz="2000" b="1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2000" b="1" dirty="0" smtClean="0">
                <a:latin typeface="Calibri (Body)"/>
              </a:rPr>
              <a:t>Koje su nacionalne zakonske odredbe o konfiskaciji (i izvršenju)? Videti član 3 Varšavske konvencije i član 4, 6 i 9 Direktive</a:t>
            </a:r>
            <a:endParaRPr lang="sl-SI" sz="2000" b="1" dirty="0" smtClean="0">
              <a:latin typeface="Calibri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68313" y="1357313"/>
            <a:ext cx="8229600" cy="1071562"/>
          </a:xfrm>
        </p:spPr>
        <p:txBody>
          <a:bodyPr/>
          <a:lstStyle/>
          <a:p>
            <a:r>
              <a:rPr lang="sl-SI" sz="3200" b="1" dirty="0" smtClean="0"/>
              <a:t>3</a:t>
            </a:r>
            <a:r>
              <a:rPr lang="en-US" sz="3200" b="1" dirty="0" smtClean="0"/>
              <a:t>.  </a:t>
            </a:r>
            <a:r>
              <a:rPr lang="sr-Latn-BA" sz="3200" b="1" dirty="0" smtClean="0"/>
              <a:t>Konfiskacija prihoda od kriminala</a:t>
            </a:r>
            <a:r>
              <a:rPr lang="sl-SI" sz="3200" b="1" dirty="0" smtClean="0"/>
              <a:t/>
            </a:r>
            <a:br>
              <a:rPr lang="sl-SI" sz="3200" b="1" dirty="0" smtClean="0"/>
            </a:br>
            <a:r>
              <a:rPr lang="sl-SI" sz="3200" b="1" dirty="0" smtClean="0"/>
              <a:t>Veza sa zahtevom o imovini žrtve</a:t>
            </a:r>
            <a:r>
              <a:rPr lang="sl-SI" sz="3200" dirty="0" smtClean="0"/>
              <a:t/>
            </a:r>
            <a:br>
              <a:rPr lang="sl-SI" sz="3200" dirty="0" smtClean="0"/>
            </a:br>
            <a:endParaRPr lang="sl-SI" sz="3200" dirty="0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2200" dirty="0" smtClean="0"/>
              <a:t> </a:t>
            </a:r>
            <a:endParaRPr lang="sl-SI" sz="2200" dirty="0" smtClean="0"/>
          </a:p>
          <a:p>
            <a:pPr algn="just">
              <a:lnSpc>
                <a:spcPct val="80000"/>
              </a:lnSpc>
            </a:pPr>
            <a:r>
              <a:rPr lang="vi-VN" sz="2000" dirty="0" smtClean="0">
                <a:latin typeface="Calibri (Body)"/>
              </a:rPr>
              <a:t>imovinsko pravo ima prednost nad konfiskacijom prihoda. Oštećeni može podneti zahtev za imovinu u isto vreme kada podnosi </a:t>
            </a:r>
            <a:r>
              <a:rPr lang="sr-Latn-BA" sz="2000" dirty="0" smtClean="0">
                <a:latin typeface="Calibri (Body)"/>
              </a:rPr>
              <a:t>žalbu</a:t>
            </a:r>
            <a:r>
              <a:rPr lang="vi-VN" sz="2000" dirty="0" smtClean="0">
                <a:latin typeface="Calibri (Body)"/>
              </a:rPr>
              <a:t> policiji u vezi sa krivičnim delom. Sud mora odlučiti o takvom zahtevu, osim u slučajevima kada bi</a:t>
            </a:r>
            <a:r>
              <a:rPr lang="sr-Latn-BA" sz="2000" dirty="0" smtClean="0">
                <a:latin typeface="Calibri (Body)"/>
              </a:rPr>
              <a:t> se</a:t>
            </a:r>
            <a:r>
              <a:rPr lang="vi-VN" sz="2000" dirty="0" smtClean="0">
                <a:latin typeface="Calibri (Body)"/>
              </a:rPr>
              <a:t> takv</a:t>
            </a:r>
            <a:r>
              <a:rPr lang="sr-Latn-BA" sz="2000" dirty="0" smtClean="0">
                <a:latin typeface="Calibri (Body)"/>
              </a:rPr>
              <a:t>im</a:t>
            </a:r>
            <a:r>
              <a:rPr lang="vi-VN" sz="2000" dirty="0" smtClean="0">
                <a:latin typeface="Calibri (Body)"/>
              </a:rPr>
              <a:t> donošenje</a:t>
            </a:r>
            <a:r>
              <a:rPr lang="sr-Latn-BA" sz="2000" dirty="0" smtClean="0">
                <a:latin typeface="Calibri (Body)"/>
              </a:rPr>
              <a:t>m</a:t>
            </a:r>
            <a:r>
              <a:rPr lang="vi-VN" sz="2000" dirty="0" smtClean="0">
                <a:latin typeface="Calibri (Body)"/>
              </a:rPr>
              <a:t> odluka neproporcionalno produžio krivični postupak, u kom slučaju </a:t>
            </a:r>
            <a:r>
              <a:rPr lang="sr-Latn-BA" sz="2000" dirty="0" smtClean="0">
                <a:latin typeface="Calibri (Body)"/>
              </a:rPr>
              <a:t>se </a:t>
            </a:r>
            <a:r>
              <a:rPr lang="vi-VN" sz="2000" dirty="0" smtClean="0">
                <a:latin typeface="Calibri (Body)"/>
              </a:rPr>
              <a:t>oštećenom nal</a:t>
            </a:r>
            <a:r>
              <a:rPr lang="sr-Latn-BA" sz="2000" dirty="0" smtClean="0">
                <a:latin typeface="Calibri (Body)"/>
              </a:rPr>
              <a:t>a</a:t>
            </a:r>
            <a:r>
              <a:rPr lang="vi-VN" sz="2000" dirty="0" smtClean="0">
                <a:latin typeface="Calibri (Body)"/>
              </a:rPr>
              <a:t>ž</a:t>
            </a:r>
            <a:r>
              <a:rPr lang="sr-Latn-BA" sz="2000" dirty="0" smtClean="0">
                <a:latin typeface="Calibri (Body)"/>
              </a:rPr>
              <a:t>e</a:t>
            </a:r>
            <a:r>
              <a:rPr lang="vi-VN" sz="2000" dirty="0" smtClean="0">
                <a:latin typeface="Calibri (Body)"/>
              </a:rPr>
              <a:t> da pokrene građansku akciju. Ako sud odluči o potraživanju, oduzeti imovinski prihod se prvo koristi za isplatu štete, a ostatak nelegalnog prihoda postaje d</a:t>
            </a:r>
            <a:r>
              <a:rPr lang="sr-Latn-BA" sz="2000" dirty="0" smtClean="0">
                <a:latin typeface="Calibri (Body)"/>
              </a:rPr>
              <a:t>e</a:t>
            </a:r>
            <a:r>
              <a:rPr lang="vi-VN" sz="2000" dirty="0" smtClean="0">
                <a:latin typeface="Calibri (Body)"/>
              </a:rPr>
              <a:t>o budžeta.</a:t>
            </a:r>
            <a:endParaRPr lang="sl-SI" sz="22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endParaRPr lang="sl-SI" sz="2200" dirty="0" smtClean="0">
              <a:latin typeface="Calibri (Body)"/>
            </a:endParaRPr>
          </a:p>
          <a:p>
            <a:pPr>
              <a:lnSpc>
                <a:spcPct val="80000"/>
              </a:lnSpc>
            </a:pPr>
            <a:r>
              <a:rPr lang="vi-VN" sz="2000" b="1" dirty="0" smtClean="0">
                <a:latin typeface="Calibri (Body)"/>
              </a:rPr>
              <a:t>Koje su relevantne nacionalne odredbe? Videti Direktivu Član 8</a:t>
            </a:r>
            <a:endParaRPr lang="sl-SI" sz="2000" b="1" dirty="0" smtClean="0">
              <a:latin typeface="Calibri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468313" y="1214438"/>
            <a:ext cx="8229600" cy="857250"/>
          </a:xfrm>
        </p:spPr>
        <p:txBody>
          <a:bodyPr/>
          <a:lstStyle/>
          <a:p>
            <a:r>
              <a:rPr lang="sl-SI" sz="3200" b="1" dirty="0" smtClean="0"/>
              <a:t>3</a:t>
            </a:r>
            <a:r>
              <a:rPr lang="en-US" sz="3200" b="1" dirty="0" smtClean="0"/>
              <a:t>.  </a:t>
            </a:r>
            <a:r>
              <a:rPr lang="sr-Latn-BA" sz="3200" b="1" dirty="0" smtClean="0"/>
              <a:t>Konfiskacija prihoda od kriminala </a:t>
            </a:r>
            <a:r>
              <a:rPr lang="sl-SI" sz="3200" b="1" dirty="0" smtClean="0"/>
              <a:t/>
            </a:r>
            <a:br>
              <a:rPr lang="sl-SI" sz="3200" b="1" dirty="0" smtClean="0"/>
            </a:br>
            <a:r>
              <a:rPr lang="sl-SI" sz="3200" b="1" dirty="0" smtClean="0"/>
              <a:t>Proširena konfiskacija</a:t>
            </a:r>
            <a:endParaRPr lang="sl-SI" sz="2400" dirty="0" smtClean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468313" y="2143125"/>
            <a:ext cx="8229600" cy="40513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vi-VN" sz="1400" dirty="0" smtClean="0"/>
              <a:t>Iskustvo u praksi pokazuje da </a:t>
            </a:r>
            <a:r>
              <a:rPr lang="sr-Latn-BA" sz="1400" dirty="0" smtClean="0"/>
              <a:t>je </a:t>
            </a:r>
            <a:r>
              <a:rPr lang="vi-VN" sz="1400" dirty="0" smtClean="0"/>
              <a:t>dokazivanje kriminalnog por</a:t>
            </a:r>
            <a:r>
              <a:rPr lang="sr-Latn-BA" sz="1400" dirty="0" smtClean="0"/>
              <a:t>e</a:t>
            </a:r>
            <a:r>
              <a:rPr lang="vi-VN" sz="1400" dirty="0" smtClean="0"/>
              <a:t>kla imovine </a:t>
            </a:r>
            <a:r>
              <a:rPr lang="sr-Latn-BA" sz="1400" dirty="0" smtClean="0"/>
              <a:t>učinioca</a:t>
            </a:r>
            <a:r>
              <a:rPr lang="vi-VN" sz="1400" dirty="0" smtClean="0"/>
              <a:t> u mnogim slučajevima veoma teško ili nemoguće. </a:t>
            </a:r>
            <a:endParaRPr lang="en-US" sz="14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sl-SI" sz="1400" dirty="0" smtClean="0"/>
          </a:p>
          <a:p>
            <a:pPr>
              <a:lnSpc>
                <a:spcPct val="90000"/>
              </a:lnSpc>
            </a:pPr>
            <a:r>
              <a:rPr lang="vi-VN" sz="1400" dirty="0" smtClean="0"/>
              <a:t>ukidanje tereta dokazivanja porekla imovine (ne krivice!)</a:t>
            </a:r>
            <a:endParaRPr lang="sl-SI" sz="1400" dirty="0" smtClean="0"/>
          </a:p>
          <a:p>
            <a:pPr>
              <a:lnSpc>
                <a:spcPct val="90000"/>
              </a:lnSpc>
            </a:pPr>
            <a:r>
              <a:rPr lang="vi-VN" sz="1400" dirty="0" smtClean="0"/>
              <a:t>promovisani međunarodnim pravnim instrumentima (Varšavska konvencija i Direktiva)</a:t>
            </a:r>
            <a:endParaRPr lang="sr-Latn-BA" sz="1400" dirty="0" smtClean="0"/>
          </a:p>
          <a:p>
            <a:pPr>
              <a:lnSpc>
                <a:spcPct val="90000"/>
              </a:lnSpc>
            </a:pPr>
            <a:r>
              <a:rPr lang="sr-Latn-BA" sz="1400" dirty="0" smtClean="0"/>
              <a:t>Sudska praksa </a:t>
            </a:r>
            <a:r>
              <a:rPr lang="vi-VN" sz="1400" dirty="0" smtClean="0"/>
              <a:t>E</a:t>
            </a:r>
            <a:r>
              <a:rPr lang="sr-Latn-BA" sz="1400" dirty="0" smtClean="0"/>
              <a:t>vropskog suda za ljudska prava</a:t>
            </a:r>
            <a:endParaRPr lang="sl-SI" sz="1400" dirty="0" smtClean="0"/>
          </a:p>
          <a:p>
            <a:pPr>
              <a:lnSpc>
                <a:spcPct val="90000"/>
              </a:lnSpc>
            </a:pPr>
            <a:endParaRPr lang="sl-SI" sz="1400" dirty="0" smtClean="0"/>
          </a:p>
          <a:p>
            <a:pPr>
              <a:lnSpc>
                <a:spcPct val="90000"/>
              </a:lnSpc>
              <a:buNone/>
            </a:pPr>
            <a:r>
              <a:rPr lang="vi-VN" sz="1400" dirty="0" smtClean="0"/>
              <a:t>U krivičnom postupku ili posebnom (građanskom) postupku: </a:t>
            </a:r>
            <a:endParaRPr lang="en-US" sz="14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sl-SI" sz="1400" dirty="0" smtClean="0"/>
          </a:p>
          <a:p>
            <a:pPr>
              <a:lnSpc>
                <a:spcPct val="90000"/>
              </a:lnSpc>
            </a:pPr>
            <a:r>
              <a:rPr lang="vi-VN" sz="1400" dirty="0" smtClean="0"/>
              <a:t>Direktiva obavezuje države članice da </a:t>
            </a:r>
            <a:r>
              <a:rPr lang="vi-VN" sz="1400" b="1" dirty="0" smtClean="0"/>
              <a:t>regulišu</a:t>
            </a:r>
            <a:r>
              <a:rPr lang="vi-VN" sz="1400" dirty="0" smtClean="0"/>
              <a:t> </a:t>
            </a:r>
            <a:r>
              <a:rPr lang="vi-VN" sz="1400" b="1" dirty="0" smtClean="0"/>
              <a:t>pro</a:t>
            </a:r>
            <a:r>
              <a:rPr lang="sr-Latn-BA" sz="1400" b="1" dirty="0" smtClean="0"/>
              <a:t>širenu</a:t>
            </a:r>
            <a:r>
              <a:rPr lang="vi-VN" sz="1400" dirty="0" smtClean="0"/>
              <a:t> </a:t>
            </a:r>
            <a:r>
              <a:rPr lang="vi-VN" sz="1400" b="1" dirty="0" smtClean="0"/>
              <a:t>konfiskaciju</a:t>
            </a:r>
            <a:r>
              <a:rPr lang="vi-VN" sz="1400" dirty="0" smtClean="0"/>
              <a:t>: kada je sud </a:t>
            </a:r>
            <a:r>
              <a:rPr lang="vi-VN" sz="1400" b="1" dirty="0" smtClean="0"/>
              <a:t>uveren</a:t>
            </a:r>
            <a:r>
              <a:rPr lang="vi-VN" sz="1400" dirty="0" smtClean="0"/>
              <a:t> da imovina koja je izvedena iz krivičnog ponašanja, na primer, ako je vrednost imovine nesrazmerna zakonitom prihodu osuđenog lica. </a:t>
            </a:r>
            <a:r>
              <a:rPr lang="en-US" sz="1400" dirty="0" smtClean="0"/>
              <a:t>   </a:t>
            </a:r>
            <a:endParaRPr lang="sl-SI" sz="1400" dirty="0" smtClean="0"/>
          </a:p>
          <a:p>
            <a:pPr>
              <a:lnSpc>
                <a:spcPct val="90000"/>
              </a:lnSpc>
            </a:pPr>
            <a:r>
              <a:rPr lang="vi-VN" sz="1400" b="1" dirty="0" smtClean="0"/>
              <a:t>Neizvrš</a:t>
            </a:r>
            <a:r>
              <a:rPr lang="sr-Latn-BA" sz="1400" b="1" dirty="0" smtClean="0"/>
              <a:t>na</a:t>
            </a:r>
            <a:r>
              <a:rPr lang="vi-VN" sz="1400" b="1" dirty="0" smtClean="0"/>
              <a:t> (građanska) konfiskacija</a:t>
            </a:r>
            <a:r>
              <a:rPr lang="vi-VN" sz="1400" dirty="0" smtClean="0"/>
              <a:t>: Okvirna odluka 2005/212 / JHA (član 3-4): opcija</a:t>
            </a:r>
            <a:r>
              <a:rPr lang="sr-Latn-BA" sz="1400" dirty="0" smtClean="0"/>
              <a:t> koju d</a:t>
            </a:r>
            <a:r>
              <a:rPr lang="vi-VN" sz="1400" dirty="0" smtClean="0"/>
              <a:t>ržave članice mogu koristiti </a:t>
            </a:r>
            <a:r>
              <a:rPr lang="sr-Latn-BA" sz="1400" dirty="0" smtClean="0"/>
              <a:t>kao </a:t>
            </a:r>
            <a:r>
              <a:rPr lang="vi-VN" sz="1400" dirty="0" smtClean="0"/>
              <a:t>druge procedure osim krivičnih postupaka; Direktiva - opcija u recitalu 10</a:t>
            </a:r>
            <a:endParaRPr lang="sr-Latn-BA" sz="1400" dirty="0" smtClean="0"/>
          </a:p>
          <a:p>
            <a:pPr>
              <a:lnSpc>
                <a:spcPct val="90000"/>
              </a:lnSpc>
            </a:pPr>
            <a:r>
              <a:rPr lang="vi-VN" sz="1400" b="1" dirty="0" smtClean="0"/>
              <a:t>Koje su nacionalne zakonske odredbe koje se odnose na pro</a:t>
            </a:r>
            <a:r>
              <a:rPr lang="sr-Latn-BA" sz="1400" b="1" dirty="0" smtClean="0"/>
              <a:t>širenu</a:t>
            </a:r>
            <a:r>
              <a:rPr lang="vi-VN" sz="1400" b="1" dirty="0" smtClean="0"/>
              <a:t> konfiskaciju i / ili građansku konfiskaciju? Videti Konvenciju Član 3/4 i Direktivu Član 5</a:t>
            </a:r>
            <a:endParaRPr lang="sl-SI" sz="1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l-SI" sz="3600" dirty="0" smtClean="0"/>
              <a:t>4. </a:t>
            </a:r>
            <a:r>
              <a:rPr lang="sr-Latn-BA" sz="3600" dirty="0" smtClean="0"/>
              <a:t>POVEZANA PITANJA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4. </a:t>
            </a:r>
            <a:r>
              <a:rPr lang="sr-Latn-BA" b="1" dirty="0" smtClean="0"/>
              <a:t>Povezana pitanja</a:t>
            </a:r>
            <a:endParaRPr lang="en-US" b="1" dirty="0" smtClean="0"/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sr-Latn-BA" sz="3600" dirty="0" smtClean="0"/>
              <a:t>Upravljanje zamrznutom i konfiskovanom imovinom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sr-Latn-BA" sz="3600" dirty="0" smtClean="0"/>
              <a:t>Statistika o finansijskim istragama, zamrzavanju i konfiskaciji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sr-Latn-BA" sz="3600" dirty="0" smtClean="0"/>
              <a:t>Institucionalni aspekt.</a:t>
            </a:r>
            <a:endParaRPr lang="en-US" sz="36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179388" y="1052513"/>
            <a:ext cx="8856662" cy="1296987"/>
          </a:xfrm>
        </p:spPr>
        <p:txBody>
          <a:bodyPr/>
          <a:lstStyle/>
          <a:p>
            <a:r>
              <a:rPr lang="en-US" sz="3200" b="1" dirty="0" smtClean="0"/>
              <a:t>4.1 </a:t>
            </a:r>
            <a:r>
              <a:rPr lang="sr-Latn-BA" sz="3200" b="1" dirty="0" smtClean="0"/>
              <a:t>Upravljanje smrznutom i konfiskovanom imovinom </a:t>
            </a:r>
            <a:endParaRPr lang="en-US" sz="3200" b="1" dirty="0" smtClean="0"/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468313" y="2286000"/>
            <a:ext cx="8229600" cy="3908425"/>
          </a:xfrm>
        </p:spPr>
        <p:txBody>
          <a:bodyPr/>
          <a:lstStyle/>
          <a:p>
            <a:pPr>
              <a:buFont typeface="Arial" charset="0"/>
              <a:buNone/>
            </a:pPr>
            <a:endParaRPr lang="sl-SI" sz="2400" dirty="0" smtClean="0">
              <a:latin typeface="Calibri (Body)"/>
            </a:endParaRPr>
          </a:p>
          <a:p>
            <a:r>
              <a:rPr lang="vi-VN" sz="2000" b="1" dirty="0" smtClean="0">
                <a:latin typeface="Calibri (Body)"/>
              </a:rPr>
              <a:t>Odgovorni organ za upravljanje</a:t>
            </a:r>
            <a:endParaRPr lang="sr-Latn-BA" sz="2000" dirty="0" smtClean="0">
              <a:latin typeface="Calibri (Body)"/>
            </a:endParaRPr>
          </a:p>
          <a:p>
            <a:r>
              <a:rPr lang="vi-VN" sz="2000" b="1" dirty="0" smtClean="0">
                <a:latin typeface="Calibri (Body)"/>
              </a:rPr>
              <a:t>Pravila o upravljanju zamrznutom / konfiskovanom imovinom</a:t>
            </a:r>
            <a:endParaRPr lang="sr-Latn-BA" sz="2000" dirty="0" smtClean="0">
              <a:latin typeface="Calibri (Body)"/>
            </a:endParaRPr>
          </a:p>
          <a:p>
            <a:r>
              <a:rPr lang="vi-VN" sz="2000" dirty="0" smtClean="0">
                <a:latin typeface="Calibri (Body)"/>
              </a:rPr>
              <a:t>Ovlašćenja za prodaju zamrznute imovine</a:t>
            </a:r>
            <a:br>
              <a:rPr lang="vi-VN" sz="2000" dirty="0" smtClean="0">
                <a:latin typeface="Calibri (Body)"/>
              </a:rPr>
            </a:br>
            <a:r>
              <a:rPr lang="vi-VN" sz="2000" dirty="0" smtClean="0">
                <a:latin typeface="Calibri (Body)"/>
              </a:rPr>
              <a:t/>
            </a:r>
            <a:br>
              <a:rPr lang="vi-VN" sz="2000" dirty="0" smtClean="0">
                <a:latin typeface="Calibri (Body)"/>
              </a:rPr>
            </a:br>
            <a:r>
              <a:rPr lang="vi-VN" sz="2000" dirty="0" smtClean="0">
                <a:latin typeface="Calibri (Body)"/>
              </a:rPr>
              <a:t>Referenca: Direktiva Član 10 i Varšavska konvencija Član 6</a:t>
            </a:r>
            <a:endParaRPr lang="sl-SI" sz="2000" dirty="0" smtClean="0">
              <a:latin typeface="Calibri (Body)"/>
            </a:endParaRPr>
          </a:p>
          <a:p>
            <a:pPr>
              <a:buFont typeface="Arial" charset="0"/>
              <a:buNone/>
            </a:pPr>
            <a:endParaRPr lang="sl-SI" dirty="0" smtClean="0">
              <a:latin typeface="Calibri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947737"/>
          </a:xfrm>
        </p:spPr>
        <p:txBody>
          <a:bodyPr/>
          <a:lstStyle/>
          <a:p>
            <a:r>
              <a:rPr lang="sl-SI" sz="3200" b="1" dirty="0" smtClean="0"/>
              <a:t>4.2 </a:t>
            </a:r>
            <a:r>
              <a:rPr lang="en-US" sz="3200" b="1" dirty="0" err="1" smtClean="0"/>
              <a:t>Statisti</a:t>
            </a:r>
            <a:r>
              <a:rPr lang="sr-Latn-BA" sz="3200" b="1" dirty="0" smtClean="0"/>
              <a:t>ka </a:t>
            </a:r>
            <a:r>
              <a:rPr lang="en-US" sz="3200" b="1" dirty="0" smtClean="0"/>
              <a:t>o</a:t>
            </a:r>
            <a:r>
              <a:rPr lang="sr-Latn-BA" sz="3200" b="1" dirty="0" smtClean="0"/>
              <a:t> </a:t>
            </a:r>
            <a:r>
              <a:rPr lang="en-US" sz="3200" b="1" dirty="0" err="1" smtClean="0"/>
              <a:t>finan</a:t>
            </a:r>
            <a:r>
              <a:rPr lang="sr-Latn-BA" sz="3200" b="1" dirty="0" smtClean="0"/>
              <a:t>sijskim istragama</a:t>
            </a:r>
            <a:r>
              <a:rPr lang="en-US" sz="3200" b="1" dirty="0" smtClean="0"/>
              <a:t>, </a:t>
            </a:r>
            <a:r>
              <a:rPr lang="sr-Latn-BA" sz="3200" b="1" dirty="0" smtClean="0"/>
              <a:t>zamrzavanju i konfiskaciji</a:t>
            </a:r>
            <a:endParaRPr lang="sl-SI" sz="3200" b="1" dirty="0" smtClean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446856" y="2071688"/>
            <a:ext cx="8229600" cy="4286250"/>
          </a:xfrm>
        </p:spPr>
        <p:txBody>
          <a:bodyPr/>
          <a:lstStyle/>
          <a:p>
            <a:pPr>
              <a:buNone/>
            </a:pPr>
            <a:r>
              <a:rPr lang="vi-VN" sz="1400" b="1" dirty="0" smtClean="0">
                <a:latin typeface="Calibri (Body)"/>
              </a:rPr>
              <a:t>Objasnit</a:t>
            </a:r>
            <a:r>
              <a:rPr lang="sr-Latn-BA" sz="1400" b="1" dirty="0" smtClean="0">
                <a:latin typeface="Calibri (Body)"/>
              </a:rPr>
              <a:t>i</a:t>
            </a:r>
            <a:r>
              <a:rPr lang="vi-VN" sz="1400" b="1" dirty="0" smtClean="0">
                <a:latin typeface="Calibri (Body)"/>
              </a:rPr>
              <a:t> situaciju u kojoj se nalaze statistički podaci (pravna osnova):</a:t>
            </a:r>
            <a:br>
              <a:rPr lang="vi-VN" sz="1400" b="1" dirty="0" smtClean="0">
                <a:latin typeface="Calibri (Body)"/>
              </a:rPr>
            </a:br>
            <a:endParaRPr lang="en-GB" sz="1400" dirty="0" smtClean="0">
              <a:latin typeface="Calibri (Body)"/>
            </a:endParaRPr>
          </a:p>
          <a:p>
            <a:r>
              <a:rPr lang="vi-VN" sz="1400" dirty="0" smtClean="0">
                <a:latin typeface="Calibri (Body)"/>
              </a:rPr>
              <a:t>finansijsk</a:t>
            </a:r>
            <a:r>
              <a:rPr lang="sr-Latn-BA" sz="1400" dirty="0" smtClean="0">
                <a:latin typeface="Calibri (Body)"/>
              </a:rPr>
              <a:t>a</a:t>
            </a:r>
            <a:r>
              <a:rPr lang="vi-VN" sz="1400" dirty="0" smtClean="0">
                <a:latin typeface="Calibri (Body)"/>
              </a:rPr>
              <a:t> istragu i vrednost imovinske koristi / prihoda</a:t>
            </a:r>
            <a:r>
              <a:rPr lang="en-GB" sz="1400" dirty="0" smtClean="0">
                <a:latin typeface="Calibri (Body)"/>
              </a:rPr>
              <a:t> </a:t>
            </a:r>
          </a:p>
          <a:p>
            <a:r>
              <a:rPr lang="sr-Latn-BA" sz="1400" dirty="0" smtClean="0">
                <a:latin typeface="Calibri (Body)"/>
              </a:rPr>
              <a:t>Naredba za zam</a:t>
            </a:r>
            <a:r>
              <a:rPr lang="vi-VN" sz="1400" dirty="0" smtClean="0">
                <a:latin typeface="Calibri (Body)"/>
              </a:rPr>
              <a:t>rzavanje i vrednosti zamrznute imovine (u zemlji i inostranstvu)</a:t>
            </a:r>
            <a:endParaRPr lang="en-GB" sz="1400" dirty="0" smtClean="0">
              <a:latin typeface="Calibri (Body)"/>
            </a:endParaRPr>
          </a:p>
          <a:p>
            <a:r>
              <a:rPr lang="vi-VN" sz="1400" dirty="0" smtClean="0">
                <a:latin typeface="Calibri (Body)"/>
              </a:rPr>
              <a:t>upravljanje (i odlaganje) zamrznut</a:t>
            </a:r>
            <a:r>
              <a:rPr lang="sr-Latn-BA" sz="1400" dirty="0" smtClean="0">
                <a:latin typeface="Calibri (Body)"/>
              </a:rPr>
              <a:t>om</a:t>
            </a:r>
            <a:r>
              <a:rPr lang="vi-VN" sz="1400" dirty="0" smtClean="0">
                <a:latin typeface="Calibri (Body)"/>
              </a:rPr>
              <a:t> imovin</a:t>
            </a:r>
            <a:r>
              <a:rPr lang="sr-Latn-BA" sz="1400" dirty="0" smtClean="0">
                <a:latin typeface="Calibri (Body)"/>
              </a:rPr>
              <a:t>om</a:t>
            </a:r>
            <a:r>
              <a:rPr lang="en-GB" sz="1400" dirty="0" smtClean="0">
                <a:latin typeface="Calibri (Body)"/>
              </a:rPr>
              <a:t> </a:t>
            </a:r>
          </a:p>
          <a:p>
            <a:r>
              <a:rPr lang="vi-VN" sz="1400" dirty="0" smtClean="0">
                <a:latin typeface="Calibri (Body)"/>
              </a:rPr>
              <a:t>odluke o konfiskaciji i vrednost</a:t>
            </a:r>
            <a:r>
              <a:rPr lang="en-GB" sz="1400" dirty="0" smtClean="0">
                <a:latin typeface="Calibri (Body)"/>
              </a:rPr>
              <a:t> </a:t>
            </a:r>
          </a:p>
          <a:p>
            <a:r>
              <a:rPr lang="vi-VN" sz="1400" dirty="0" smtClean="0">
                <a:latin typeface="Calibri (Body)"/>
              </a:rPr>
              <a:t>izvršene odluke o konfiskaciji i vrednost</a:t>
            </a:r>
            <a:endParaRPr lang="sr-Latn-BA" sz="1400" dirty="0" smtClean="0">
              <a:latin typeface="Calibri (Body)"/>
            </a:endParaRPr>
          </a:p>
          <a:p>
            <a:r>
              <a:rPr lang="sr-Latn-BA" sz="1400" dirty="0" smtClean="0">
                <a:latin typeface="Calibri (Body)"/>
              </a:rPr>
              <a:t>i</a:t>
            </a:r>
            <a:r>
              <a:rPr lang="vi-VN" sz="1400" dirty="0" smtClean="0">
                <a:latin typeface="Calibri (Body)"/>
              </a:rPr>
              <a:t>zvršenja odluke o konfiskaciji</a:t>
            </a:r>
            <a:r>
              <a:rPr lang="sr-Latn-BA" sz="1400" dirty="0" smtClean="0">
                <a:latin typeface="Calibri (Body)"/>
              </a:rPr>
              <a:t> u postupku</a:t>
            </a:r>
            <a:endParaRPr lang="en-GB" sz="1400" dirty="0" smtClean="0">
              <a:latin typeface="Calibri (Body)"/>
            </a:endParaRPr>
          </a:p>
          <a:p>
            <a:r>
              <a:rPr lang="vi-VN" sz="1400" dirty="0" smtClean="0">
                <a:latin typeface="Calibri (Body)"/>
              </a:rPr>
              <a:t>međunarodna saradnja - uzajamna pravna pomoć u pristupu bankovnim podacima (podaci o vlasniku računa, transakcije i nalog za nadgledanje), za zamrzavanje naloga, naloga za konfiskaciju i deljenje imovine.</a:t>
            </a:r>
            <a:r>
              <a:rPr lang="en-GB" sz="1400" dirty="0" smtClean="0">
                <a:latin typeface="Calibri (Body)"/>
              </a:rPr>
              <a:t> </a:t>
            </a:r>
          </a:p>
          <a:p>
            <a:pPr>
              <a:buFont typeface="Arial" charset="0"/>
              <a:buNone/>
            </a:pPr>
            <a:r>
              <a:rPr lang="en-GB" sz="1400" dirty="0" smtClean="0">
                <a:latin typeface="Calibri (Body)"/>
              </a:rPr>
              <a:t>  </a:t>
            </a:r>
          </a:p>
          <a:p>
            <a:pPr>
              <a:buNone/>
            </a:pPr>
            <a:r>
              <a:rPr lang="vi-VN" sz="1400" b="1" dirty="0" smtClean="0">
                <a:latin typeface="Calibri (Body)"/>
              </a:rPr>
              <a:t>Da li je vaš</a:t>
            </a:r>
            <a:r>
              <a:rPr lang="sr-Latn-BA" sz="1400" b="1" dirty="0" smtClean="0">
                <a:latin typeface="Calibri (Body)"/>
              </a:rPr>
              <a:t>a evidencija</a:t>
            </a:r>
            <a:r>
              <a:rPr lang="vi-VN" sz="1400" b="1" dirty="0" smtClean="0">
                <a:latin typeface="Calibri (Body)"/>
              </a:rPr>
              <a:t> centralizovan</a:t>
            </a:r>
            <a:r>
              <a:rPr lang="sr-Latn-BA" sz="1400" b="1" dirty="0" smtClean="0">
                <a:latin typeface="Calibri (Body)"/>
              </a:rPr>
              <a:t>a</a:t>
            </a:r>
            <a:r>
              <a:rPr lang="vi-VN" sz="1400" b="1" dirty="0" smtClean="0">
                <a:latin typeface="Calibri (Body)"/>
              </a:rPr>
              <a:t>?</a:t>
            </a:r>
            <a:endParaRPr lang="en-GB" sz="1400" b="1" dirty="0" smtClean="0">
              <a:latin typeface="Calibri (Body)"/>
            </a:endParaRPr>
          </a:p>
          <a:p>
            <a:r>
              <a:rPr lang="vi-VN" sz="1400" dirty="0" smtClean="0">
                <a:latin typeface="Calibri (Body)"/>
              </a:rPr>
              <a:t>Ako n</a:t>
            </a:r>
            <a:r>
              <a:rPr lang="sr-Latn-BA" sz="1400" dirty="0" smtClean="0">
                <a:latin typeface="Calibri (Body)"/>
              </a:rPr>
              <a:t>ij</a:t>
            </a:r>
            <a:r>
              <a:rPr lang="vi-VN" sz="1400" dirty="0" smtClean="0">
                <a:latin typeface="Calibri (Body)"/>
              </a:rPr>
              <a:t>e, </a:t>
            </a:r>
            <a:r>
              <a:rPr lang="sr-Latn-BA" sz="1400" dirty="0" smtClean="0">
                <a:latin typeface="Calibri (Body)"/>
              </a:rPr>
              <a:t>da li </a:t>
            </a:r>
            <a:r>
              <a:rPr lang="vi-VN" sz="1400" dirty="0" smtClean="0">
                <a:latin typeface="Calibri (Body)"/>
              </a:rPr>
              <a:t>relevantne institucije (policija, tužilaštvo, sudovi, FIU) sarađuju u prikupljanju podataka i njihovom prezent</a:t>
            </a:r>
            <a:r>
              <a:rPr lang="sr-Latn-BA" sz="1400" dirty="0" smtClean="0">
                <a:latin typeface="Calibri (Body)"/>
              </a:rPr>
              <a:t>ovanju,</a:t>
            </a:r>
            <a:r>
              <a:rPr lang="vi-VN" sz="1400" dirty="0" smtClean="0">
                <a:latin typeface="Calibri (Body)"/>
              </a:rPr>
              <a:t> npr. </a:t>
            </a:r>
            <a:r>
              <a:rPr lang="sr-Latn-BA" sz="1400" dirty="0" smtClean="0">
                <a:latin typeface="Calibri (Body)"/>
              </a:rPr>
              <a:t>kao </a:t>
            </a:r>
            <a:r>
              <a:rPr lang="vi-VN" sz="1400" dirty="0" smtClean="0">
                <a:latin typeface="Calibri (Body)"/>
              </a:rPr>
              <a:t>godišnji izveštaj?</a:t>
            </a:r>
            <a:endParaRPr lang="en-GB" sz="1400" dirty="0" smtClean="0">
              <a:latin typeface="Calibri (Body)"/>
            </a:endParaRPr>
          </a:p>
          <a:p>
            <a:pPr>
              <a:buFont typeface="Arial" charset="0"/>
              <a:buNone/>
            </a:pPr>
            <a:r>
              <a:rPr lang="en-GB" sz="1400" dirty="0" smtClean="0">
                <a:latin typeface="Calibri (Body)"/>
              </a:rPr>
              <a:t> </a:t>
            </a:r>
            <a:r>
              <a:rPr lang="vi-VN" sz="1400" b="1" dirty="0" smtClean="0">
                <a:latin typeface="Calibri (Body)"/>
              </a:rPr>
              <a:t>Prikazati statistiku u odnosu na broj krivičnih dela, broj krivičnih dela pranja novca i krivična dela iz </a:t>
            </a:r>
            <a:r>
              <a:rPr lang="sr-Latn-BA" sz="1400" b="1" dirty="0" smtClean="0">
                <a:latin typeface="Calibri (Body)"/>
              </a:rPr>
              <a:t>oblasti internet </a:t>
            </a:r>
            <a:r>
              <a:rPr lang="vi-VN" sz="1400" b="1" dirty="0" smtClean="0">
                <a:latin typeface="Calibri (Body)"/>
              </a:rPr>
              <a:t>kriminala.</a:t>
            </a:r>
            <a:endParaRPr lang="en-GB" sz="1400" b="1" dirty="0" smtClean="0">
              <a:latin typeface="Calibri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Naslov 1"/>
          <p:cNvSpPr>
            <a:spLocks noGrp="1"/>
          </p:cNvSpPr>
          <p:nvPr>
            <p:ph type="title"/>
          </p:nvPr>
        </p:nvSpPr>
        <p:spPr>
          <a:xfrm>
            <a:off x="0" y="1052513"/>
            <a:ext cx="9144000" cy="647700"/>
          </a:xfrm>
        </p:spPr>
        <p:txBody>
          <a:bodyPr/>
          <a:lstStyle/>
          <a:p>
            <a:r>
              <a:rPr lang="ga-IE" sz="2800" b="1" dirty="0" smtClean="0"/>
              <a:t>4.3 Institu</a:t>
            </a:r>
            <a:r>
              <a:rPr lang="sr-Latn-BA" sz="2800" b="1" dirty="0" smtClean="0"/>
              <a:t>cionalni </a:t>
            </a:r>
            <a:r>
              <a:rPr lang="ga-IE" sz="2800" b="1" dirty="0" smtClean="0"/>
              <a:t>aspe</a:t>
            </a:r>
            <a:r>
              <a:rPr lang="sr-Latn-BA" sz="2800" b="1" dirty="0" smtClean="0"/>
              <a:t>k</a:t>
            </a:r>
            <a:r>
              <a:rPr lang="ga-IE" sz="2800" b="1" dirty="0" smtClean="0"/>
              <a:t>t</a:t>
            </a:r>
            <a:endParaRPr lang="sl-SI" sz="2800" dirty="0" smtClean="0"/>
          </a:p>
        </p:txBody>
      </p:sp>
      <p:graphicFrame>
        <p:nvGraphicFramePr>
          <p:cNvPr id="4" name="Označba mesta vsebine 3"/>
          <p:cNvGraphicFramePr>
            <a:graphicFrameLocks noGrp="1"/>
          </p:cNvGraphicFramePr>
          <p:nvPr>
            <p:ph idx="1"/>
          </p:nvPr>
        </p:nvGraphicFramePr>
        <p:xfrm>
          <a:off x="539750" y="1773238"/>
          <a:ext cx="8064499" cy="6216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138"/>
                <a:gridCol w="2160240"/>
                <a:gridCol w="2880121"/>
              </a:tblGrid>
              <a:tr h="791684">
                <a:tc gridSpan="3">
                  <a:txBody>
                    <a:bodyPr/>
                    <a:lstStyle/>
                    <a:p>
                      <a:pPr algn="ctr"/>
                      <a:r>
                        <a:rPr lang="sr-Latn-BA" sz="2800" b="1" noProof="0" dirty="0" smtClean="0">
                          <a:solidFill>
                            <a:srgbClr val="000000"/>
                          </a:solidFill>
                        </a:rPr>
                        <a:t>Tužilac</a:t>
                      </a:r>
                      <a:endParaRPr lang="en-GB" sz="2800" b="1" noProof="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n-GB" sz="1600" b="0" noProof="0" dirty="0" smtClean="0">
                          <a:solidFill>
                            <a:srgbClr val="000000"/>
                          </a:solidFill>
                        </a:rPr>
                        <a:t>(</a:t>
                      </a:r>
                      <a:r>
                        <a:rPr lang="sr-Latn-BA" sz="1600" b="0" noProof="0" dirty="0" smtClean="0">
                          <a:solidFill>
                            <a:srgbClr val="000000"/>
                          </a:solidFill>
                        </a:rPr>
                        <a:t>vođena istraga</a:t>
                      </a:r>
                      <a:r>
                        <a:rPr lang="en-GB" sz="1600" b="0" noProof="0" dirty="0" smtClean="0">
                          <a:solidFill>
                            <a:srgbClr val="000000"/>
                          </a:solidFill>
                        </a:rPr>
                        <a:t>, </a:t>
                      </a:r>
                      <a:r>
                        <a:rPr lang="sr-Latn-BA" sz="1600" b="0" noProof="0" dirty="0" smtClean="0">
                          <a:solidFill>
                            <a:srgbClr val="000000"/>
                          </a:solidFill>
                        </a:rPr>
                        <a:t>nalog za mere</a:t>
                      </a:r>
                      <a:r>
                        <a:rPr lang="en-GB" sz="1600" b="0" noProof="0" dirty="0" smtClean="0">
                          <a:solidFill>
                            <a:srgbClr val="000000"/>
                          </a:solidFill>
                        </a:rPr>
                        <a:t>, </a:t>
                      </a:r>
                      <a:r>
                        <a:rPr lang="sr-Latn-BA" sz="1600" b="0" noProof="0" dirty="0" smtClean="0">
                          <a:solidFill>
                            <a:srgbClr val="000000"/>
                          </a:solidFill>
                        </a:rPr>
                        <a:t>davanje predloga sudu</a:t>
                      </a:r>
                      <a:r>
                        <a:rPr lang="en-GB" sz="1600" b="0" baseline="0" noProof="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en-GB" sz="1600" b="0" noProof="0" dirty="0">
                        <a:solidFill>
                          <a:srgbClr val="000000"/>
                        </a:solidFill>
                      </a:endParaRPr>
                    </a:p>
                  </a:txBody>
                  <a:tcPr marL="91444" marR="91444" marT="45690" marB="45690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 b="0" dirty="0"/>
                    </a:p>
                  </a:txBody>
                  <a:tcPr/>
                </a:tc>
              </a:tr>
              <a:tr h="2682239">
                <a:tc>
                  <a:txBody>
                    <a:bodyPr/>
                    <a:lstStyle/>
                    <a:p>
                      <a:pPr marL="0" indent="0" algn="ctr">
                        <a:buNone/>
                        <a:defRPr/>
                      </a:pPr>
                      <a:r>
                        <a:rPr lang="sr-Latn-BA" sz="2200" b="1" noProof="0" dirty="0" smtClean="0"/>
                        <a:t>Jedinica za inetrent kriminal</a:t>
                      </a:r>
                      <a:endParaRPr lang="en-GB" sz="2200" b="1" noProof="0" dirty="0" smtClean="0"/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en-GB" sz="2000" b="0" noProof="0" dirty="0" smtClean="0"/>
                        <a:t> 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vi-VN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Istraživanje </a:t>
                      </a:r>
                      <a:r>
                        <a:rPr lang="sr-Latn-BA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internet </a:t>
                      </a:r>
                      <a:r>
                        <a:rPr lang="vi-VN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kriminala</a:t>
                      </a:r>
                      <a:endParaRPr lang="sr-Latn-BA" sz="16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vi-VN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Digitalna forenzika (ponekad odvojena)</a:t>
                      </a:r>
                      <a:endParaRPr lang="sr-Latn-BA" sz="16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vi-VN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 identifikacija</a:t>
                      </a:r>
                      <a:endParaRPr lang="sr-Latn-BA" sz="16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vi-VN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Identifikacija pretplatnika (npr. E-pošta, Facebook)</a:t>
                      </a:r>
                      <a:endParaRPr lang="sr-Latn-BA" sz="16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vi-VN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Angažman ISP-a (pretplatnik, saobraćaj, podaci o sadržaju)</a:t>
                      </a:r>
                      <a:endParaRPr lang="en-GB" sz="1600" b="0" noProof="0" dirty="0" smtClean="0"/>
                    </a:p>
                  </a:txBody>
                  <a:tcPr marL="91444" marR="91444" marT="45690" marB="456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  <a:defRPr/>
                      </a:pPr>
                      <a:r>
                        <a:rPr lang="en-GB" sz="2200" b="1" noProof="0" dirty="0" smtClean="0">
                          <a:latin typeface="Calibri (Body)"/>
                        </a:rPr>
                        <a:t>O</a:t>
                      </a:r>
                      <a:r>
                        <a:rPr lang="sr-Latn-BA" sz="2200" b="1" noProof="0" dirty="0" smtClean="0">
                          <a:latin typeface="Calibri (Body)"/>
                        </a:rPr>
                        <a:t>stale jedinice</a:t>
                      </a:r>
                      <a:endParaRPr lang="en-GB" sz="2200" b="1" noProof="0" dirty="0" smtClean="0">
                        <a:latin typeface="Calibri (Body)"/>
                      </a:endParaRPr>
                    </a:p>
                    <a:p>
                      <a:pPr marL="0" indent="0" algn="ctr">
                        <a:buNone/>
                        <a:defRPr/>
                      </a:pPr>
                      <a:endParaRPr lang="en-GB" sz="2000" b="0" noProof="0" dirty="0" smtClean="0">
                        <a:latin typeface="Calibri (Body)"/>
                      </a:endParaRPr>
                    </a:p>
                    <a:p>
                      <a:pPr marL="342900" indent="-342900" algn="l">
                        <a:buFont typeface="Arial"/>
                        <a:buChar char="•"/>
                        <a:defRPr/>
                      </a:pPr>
                      <a:r>
                        <a:rPr lang="vi-VN" sz="1800" b="0" i="0" kern="1200" dirty="0" smtClean="0">
                          <a:solidFill>
                            <a:schemeClr val="dk1"/>
                          </a:solidFill>
                          <a:latin typeface="Calibri (Body)"/>
                          <a:ea typeface="+mn-ea"/>
                          <a:cs typeface="+mn-cs"/>
                        </a:rPr>
                        <a:t>Tajn</a:t>
                      </a:r>
                      <a:r>
                        <a:rPr lang="sr-Latn-BA" sz="1800" b="0" i="0" kern="1200" dirty="0" smtClean="0">
                          <a:solidFill>
                            <a:schemeClr val="dk1"/>
                          </a:solidFill>
                          <a:latin typeface="Calibri (Body)"/>
                          <a:ea typeface="+mn-ea"/>
                          <a:cs typeface="+mn-cs"/>
                        </a:rPr>
                        <a:t>e istrage</a:t>
                      </a:r>
                      <a:endParaRPr lang="sr-Latn-BA" sz="1600" b="0" i="0" kern="1200" dirty="0" smtClean="0">
                        <a:solidFill>
                          <a:schemeClr val="dk1"/>
                        </a:solidFill>
                        <a:latin typeface="Calibri (Body)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Arial"/>
                        <a:buChar char="•"/>
                        <a:defRPr/>
                      </a:pPr>
                      <a:r>
                        <a:rPr lang="sr-Latn-BA" sz="1800" b="0" i="0" kern="1200" dirty="0" smtClean="0">
                          <a:solidFill>
                            <a:schemeClr val="dk1"/>
                          </a:solidFill>
                          <a:latin typeface="Calibri (Body)"/>
                          <a:ea typeface="+mn-ea"/>
                          <a:cs typeface="+mn-cs"/>
                        </a:rPr>
                        <a:t>Prisluškivanje</a:t>
                      </a:r>
                      <a:endParaRPr lang="sr-Latn-BA" sz="1600" b="0" i="0" kern="1200" dirty="0" smtClean="0">
                        <a:solidFill>
                          <a:schemeClr val="dk1"/>
                        </a:solidFill>
                        <a:latin typeface="Calibri (Body)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Arial"/>
                        <a:buChar char="•"/>
                        <a:defRPr/>
                      </a:pPr>
                      <a:r>
                        <a:rPr lang="vi-VN" sz="1800" b="0" i="0" kern="1200" dirty="0" smtClean="0">
                          <a:solidFill>
                            <a:schemeClr val="dk1"/>
                          </a:solidFill>
                          <a:latin typeface="Calibri (Body)"/>
                          <a:ea typeface="+mn-ea"/>
                          <a:cs typeface="+mn-cs"/>
                        </a:rPr>
                        <a:t>Pretraživanje kuće</a:t>
                      </a:r>
                      <a:endParaRPr lang="sr-Latn-BA" sz="1600" b="0" i="0" kern="1200" dirty="0" smtClean="0">
                        <a:solidFill>
                          <a:schemeClr val="dk1"/>
                        </a:solidFill>
                        <a:latin typeface="Calibri (Body)"/>
                        <a:ea typeface="+mn-ea"/>
                        <a:cs typeface="+mn-cs"/>
                      </a:endParaRPr>
                    </a:p>
                    <a:p>
                      <a:pPr marL="342900" indent="-342900" algn="l">
                        <a:buFont typeface="Arial"/>
                        <a:buChar char="•"/>
                        <a:defRPr/>
                      </a:pPr>
                      <a:r>
                        <a:rPr lang="vi-VN" sz="1800" b="0" i="0" kern="1200" dirty="0" smtClean="0">
                          <a:solidFill>
                            <a:schemeClr val="dk1"/>
                          </a:solidFill>
                          <a:latin typeface="Calibri (Body)"/>
                          <a:ea typeface="+mn-ea"/>
                          <a:cs typeface="+mn-cs"/>
                        </a:rPr>
                        <a:t>Intervju</a:t>
                      </a:r>
                      <a:endParaRPr lang="en-GB" sz="1600" b="1" noProof="0" dirty="0" smtClean="0">
                        <a:latin typeface="Calibri (Body)"/>
                      </a:endParaRPr>
                    </a:p>
                  </a:txBody>
                  <a:tcPr marL="91444" marR="91444" marT="45690" marB="4569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200" b="1" noProof="0" dirty="0" err="1" smtClean="0">
                          <a:latin typeface="+mj-lt"/>
                        </a:rPr>
                        <a:t>Finan</a:t>
                      </a:r>
                      <a:r>
                        <a:rPr lang="sr-Latn-BA" sz="2200" b="1" noProof="0" dirty="0" smtClean="0">
                          <a:latin typeface="+mj-lt"/>
                        </a:rPr>
                        <a:t>sijske istrage</a:t>
                      </a:r>
                      <a:r>
                        <a:rPr lang="en-US" sz="2200" b="1" noProof="0" dirty="0" smtClean="0">
                          <a:latin typeface="+mj-lt"/>
                        </a:rPr>
                        <a:t> </a:t>
                      </a:r>
                    </a:p>
                    <a:p>
                      <a:pPr>
                        <a:defRPr/>
                      </a:pPr>
                      <a:endParaRPr lang="en-US" sz="1800" b="0" noProof="0" dirty="0" smtClean="0">
                        <a:latin typeface="+mj-lt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pl-PL" sz="1800" b="0" i="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Pristupit bankarskim podacima</a:t>
                      </a:r>
                      <a:endParaRPr lang="pl-PL" sz="1600" b="0" i="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pl-PL" sz="1800" b="0" i="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Nadzor nad nalogom</a:t>
                      </a:r>
                      <a:endParaRPr lang="pl-PL" sz="1600" b="0" i="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pl-PL" sz="1600" dirty="0" smtClean="0">
                          <a:latin typeface="+mj-lt"/>
                        </a:rPr>
                        <a:t>Zaplena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pl-PL" sz="1600" b="0" i="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Nalog za </a:t>
                      </a:r>
                      <a:r>
                        <a:rPr lang="pl-PL" sz="1800" b="0" i="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zamrzavanje</a:t>
                      </a:r>
                      <a:endParaRPr lang="pl-PL" sz="1600" b="0" i="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pl-PL" sz="1800" b="0" i="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Konfiskacija</a:t>
                      </a:r>
                      <a:endParaRPr lang="en-US" sz="1600" b="0" baseline="0" noProof="0" dirty="0" smtClean="0">
                        <a:latin typeface="+mj-lt"/>
                      </a:endParaRPr>
                    </a:p>
                  </a:txBody>
                  <a:tcPr marL="91444" marR="91444" marT="45690" marB="45690">
                    <a:solidFill>
                      <a:srgbClr val="00B0F0"/>
                    </a:solidFill>
                  </a:tcPr>
                </a:tc>
              </a:tr>
              <a:tr h="1340964">
                <a:tc gridSpan="3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sr-Latn-BA" sz="2800" b="1" noProof="0" dirty="0" smtClean="0">
                          <a:latin typeface="+mj-lt"/>
                        </a:rPr>
                        <a:t>Pranje</a:t>
                      </a:r>
                      <a:r>
                        <a:rPr lang="sr-Latn-BA" sz="2800" b="1" baseline="0" noProof="0" dirty="0" smtClean="0">
                          <a:latin typeface="+mj-lt"/>
                        </a:rPr>
                        <a:t> novca</a:t>
                      </a:r>
                      <a:r>
                        <a:rPr lang="en-US" sz="2800" b="1" noProof="0" dirty="0" smtClean="0">
                          <a:latin typeface="+mj-lt"/>
                        </a:rPr>
                        <a:t> – </a:t>
                      </a:r>
                      <a:r>
                        <a:rPr lang="sr-Latn-BA" sz="2800" b="1" noProof="0" dirty="0" smtClean="0">
                          <a:latin typeface="+mj-lt"/>
                        </a:rPr>
                        <a:t>Finansijska</a:t>
                      </a:r>
                      <a:r>
                        <a:rPr lang="sr-Latn-BA" sz="2800" b="1" baseline="0" noProof="0" dirty="0" smtClean="0">
                          <a:latin typeface="+mj-lt"/>
                        </a:rPr>
                        <a:t> obaveštajna služba (FI</a:t>
                      </a:r>
                      <a:r>
                        <a:rPr lang="en-US" sz="2800" b="1" noProof="0" dirty="0" smtClean="0">
                          <a:latin typeface="+mj-lt"/>
                        </a:rPr>
                        <a:t>U</a:t>
                      </a:r>
                      <a:r>
                        <a:rPr lang="sr-Latn-BA" sz="2800" b="1" noProof="0" dirty="0" smtClean="0">
                          <a:latin typeface="+mj-lt"/>
                        </a:rPr>
                        <a:t>)</a:t>
                      </a:r>
                      <a:endParaRPr lang="en-US" sz="2800" b="1" noProof="0" dirty="0" smtClean="0">
                        <a:latin typeface="+mj-lt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aseline="0" noProof="0" dirty="0" err="1" smtClean="0">
                          <a:latin typeface="+mj-lt"/>
                        </a:rPr>
                        <a:t>STR</a:t>
                      </a:r>
                      <a:r>
                        <a:rPr lang="en-US" sz="1600" baseline="0" noProof="0" dirty="0" smtClean="0">
                          <a:latin typeface="+mj-lt"/>
                        </a:rPr>
                        <a:t> anal</a:t>
                      </a:r>
                      <a:r>
                        <a:rPr lang="sr-Latn-BA" sz="1600" baseline="0" noProof="0" dirty="0" smtClean="0">
                          <a:latin typeface="+mj-lt"/>
                        </a:rPr>
                        <a:t>iza</a:t>
                      </a:r>
                      <a:endParaRPr lang="en-US" sz="1600" baseline="0" noProof="0" dirty="0" smtClean="0">
                        <a:latin typeface="+mj-lt"/>
                      </a:endParaRPr>
                    </a:p>
                    <a:p>
                      <a:pPr marL="285750" marR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r-Latn-BA" sz="1600" noProof="0" dirty="0" smtClean="0">
                          <a:latin typeface="+mj-lt"/>
                        </a:rPr>
                        <a:t>Pristup bankovnim podacima</a:t>
                      </a:r>
                      <a:r>
                        <a:rPr lang="en-US" sz="1600" baseline="0" noProof="0" dirty="0" smtClean="0">
                          <a:latin typeface="+mj-lt"/>
                        </a:rPr>
                        <a:t>/anal</a:t>
                      </a:r>
                      <a:r>
                        <a:rPr lang="sr-Latn-BA" sz="1600" baseline="0" noProof="0" dirty="0" smtClean="0">
                          <a:latin typeface="+mj-lt"/>
                        </a:rPr>
                        <a:t>iza</a:t>
                      </a:r>
                      <a:endParaRPr lang="en-US" sz="1600" baseline="0" noProof="0" dirty="0" smtClean="0">
                        <a:latin typeface="+mj-lt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sr-Latn-BA" sz="1600" baseline="0" noProof="0" dirty="0" smtClean="0">
                          <a:latin typeface="+mj-lt"/>
                        </a:rPr>
                        <a:t>Odlaganje sumnivih finansisjkih transakcija</a:t>
                      </a:r>
                      <a:endParaRPr lang="en-US" sz="1600" noProof="0" dirty="0">
                        <a:latin typeface="+mj-lt"/>
                      </a:endParaRPr>
                    </a:p>
                  </a:txBody>
                  <a:tcPr marL="91444" marR="91444" marT="45690" marB="4569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2060848"/>
          <a:ext cx="9110659" cy="4761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4035" name="Title 1"/>
          <p:cNvSpPr>
            <a:spLocks noGrp="1"/>
          </p:cNvSpPr>
          <p:nvPr>
            <p:ph type="title"/>
          </p:nvPr>
        </p:nvSpPr>
        <p:spPr>
          <a:xfrm>
            <a:off x="468313" y="1268413"/>
            <a:ext cx="8229600" cy="500062"/>
          </a:xfrm>
        </p:spPr>
        <p:txBody>
          <a:bodyPr/>
          <a:lstStyle/>
          <a:p>
            <a:r>
              <a:rPr lang="sl-SI" sz="4000" dirty="0" smtClean="0"/>
              <a:t/>
            </a:r>
            <a:br>
              <a:rPr lang="sl-SI" sz="4000" dirty="0" smtClean="0"/>
            </a:br>
            <a:r>
              <a:rPr lang="en-US" sz="4000" b="1" dirty="0" smtClean="0"/>
              <a:t>4.3 </a:t>
            </a:r>
            <a:r>
              <a:rPr lang="sr-Latn-BA" sz="4000" b="1" dirty="0" smtClean="0"/>
              <a:t>Međusektorska saradanja</a:t>
            </a:r>
            <a:r>
              <a:rPr lang="sl-SI" sz="4000" b="1" dirty="0" smtClean="0"/>
              <a:t> </a:t>
            </a:r>
            <a:r>
              <a:rPr lang="sl-SI" dirty="0" smtClean="0"/>
              <a:t/>
            </a:r>
            <a:br>
              <a:rPr lang="sl-SI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600" b="1" dirty="0" smtClean="0"/>
              <a:t>4</a:t>
            </a:r>
            <a:r>
              <a:rPr lang="en-US" sz="3600" b="1" dirty="0" smtClean="0"/>
              <a:t>.</a:t>
            </a:r>
            <a:r>
              <a:rPr lang="sl-SI" sz="3600" b="1" dirty="0" smtClean="0"/>
              <a:t>3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Institu</a:t>
            </a:r>
            <a:r>
              <a:rPr lang="sr-Latn-BA" sz="3600" b="1" dirty="0" smtClean="0"/>
              <a:t>cionalni </a:t>
            </a:r>
            <a:r>
              <a:rPr lang="en-US" sz="3600" b="1" dirty="0" err="1" smtClean="0"/>
              <a:t>aspe</a:t>
            </a:r>
            <a:r>
              <a:rPr lang="sr-Latn-BA" sz="3600" b="1" dirty="0" smtClean="0"/>
              <a:t>k</a:t>
            </a:r>
            <a:r>
              <a:rPr lang="en-US" sz="3600" b="1" dirty="0" smtClean="0"/>
              <a:t>t</a:t>
            </a:r>
            <a:endParaRPr lang="sl-SI" sz="3600" b="1" dirty="0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68313" y="2286000"/>
            <a:ext cx="8229600" cy="3908425"/>
          </a:xfrm>
        </p:spPr>
        <p:txBody>
          <a:bodyPr>
            <a:noAutofit/>
          </a:bodyPr>
          <a:lstStyle/>
          <a:p>
            <a:pPr>
              <a:buNone/>
              <a:defRPr/>
            </a:pPr>
            <a:r>
              <a:rPr lang="vi-VN" sz="1200" dirty="0" smtClean="0">
                <a:latin typeface="Calibri (Body)"/>
              </a:rPr>
              <a:t>Trener </a:t>
            </a:r>
            <a:r>
              <a:rPr lang="sr-Latn-BA" sz="1200" dirty="0" smtClean="0">
                <a:latin typeface="Calibri (Body)"/>
              </a:rPr>
              <a:t>treba </a:t>
            </a:r>
            <a:r>
              <a:rPr lang="vi-VN" sz="1200" dirty="0" smtClean="0">
                <a:latin typeface="Calibri (Body)"/>
              </a:rPr>
              <a:t>da objasni nacionalnu situaciju u vezi sa:</a:t>
            </a:r>
            <a:endParaRPr lang="en-US" sz="1200" dirty="0" smtClean="0">
              <a:latin typeface="Calibri (Body)"/>
              <a:ea typeface="MS PGothic" charset="0"/>
            </a:endParaRPr>
          </a:p>
          <a:p>
            <a:pPr lvl="1">
              <a:defRPr/>
            </a:pPr>
            <a:r>
              <a:rPr lang="vi-VN" sz="1200" dirty="0" smtClean="0">
                <a:latin typeface="Calibri (Body)"/>
              </a:rPr>
              <a:t>Specijalizovan</a:t>
            </a:r>
            <a:r>
              <a:rPr lang="sr-Latn-BA" sz="1200" dirty="0" smtClean="0">
                <a:latin typeface="Calibri (Body)"/>
              </a:rPr>
              <a:t>im</a:t>
            </a:r>
            <a:r>
              <a:rPr lang="vi-VN" sz="1200" dirty="0" smtClean="0">
                <a:latin typeface="Calibri (Body)"/>
              </a:rPr>
              <a:t> jedinic</a:t>
            </a:r>
            <a:r>
              <a:rPr lang="sr-Latn-BA" sz="1200" dirty="0" smtClean="0">
                <a:latin typeface="Calibri (Body)"/>
              </a:rPr>
              <a:t>ama</a:t>
            </a:r>
            <a:r>
              <a:rPr lang="vi-VN" sz="1200" dirty="0" smtClean="0">
                <a:latin typeface="Calibri (Body)"/>
              </a:rPr>
              <a:t> u policiji / tužilaštvima / sudovima</a:t>
            </a:r>
            <a:r>
              <a:rPr lang="en-US" sz="1200" dirty="0" smtClean="0">
                <a:latin typeface="Calibri (Body)"/>
                <a:ea typeface="MS PGothic" charset="0"/>
              </a:rPr>
              <a:t> </a:t>
            </a:r>
          </a:p>
          <a:p>
            <a:pPr lvl="2">
              <a:defRPr/>
            </a:pPr>
            <a:r>
              <a:rPr lang="vi-VN" sz="1200" dirty="0" smtClean="0">
                <a:latin typeface="Calibri (Body)"/>
              </a:rPr>
              <a:t>Finansijsk</a:t>
            </a:r>
            <a:r>
              <a:rPr lang="sr-Latn-BA" sz="1200" dirty="0" smtClean="0">
                <a:latin typeface="Calibri (Body)"/>
              </a:rPr>
              <a:t>a</a:t>
            </a:r>
            <a:r>
              <a:rPr lang="vi-VN" sz="1200" dirty="0" smtClean="0">
                <a:latin typeface="Calibri (Body)"/>
              </a:rPr>
              <a:t> istrag</a:t>
            </a:r>
            <a:r>
              <a:rPr lang="sr-Latn-BA" sz="1200" dirty="0" smtClean="0">
                <a:latin typeface="Calibri (Body)"/>
              </a:rPr>
              <a:t>a</a:t>
            </a:r>
          </a:p>
          <a:p>
            <a:pPr lvl="2">
              <a:defRPr/>
            </a:pPr>
            <a:r>
              <a:rPr lang="sr-Latn-BA" sz="1200" dirty="0" smtClean="0">
                <a:latin typeface="Calibri (Body)"/>
              </a:rPr>
              <a:t>Internet kriminal</a:t>
            </a:r>
          </a:p>
          <a:p>
            <a:pPr lvl="2">
              <a:defRPr/>
            </a:pPr>
            <a:r>
              <a:rPr lang="vi-VN" sz="1200" dirty="0" smtClean="0">
                <a:latin typeface="Calibri (Body)"/>
              </a:rPr>
              <a:t>E-dokazi (forenzi</a:t>
            </a:r>
            <a:r>
              <a:rPr lang="sr-Latn-BA" sz="1200" dirty="0" smtClean="0">
                <a:latin typeface="Calibri (Body)"/>
              </a:rPr>
              <a:t>ka</a:t>
            </a:r>
            <a:r>
              <a:rPr lang="vi-VN" sz="1200" dirty="0" smtClean="0">
                <a:latin typeface="Calibri (Body)"/>
              </a:rPr>
              <a:t>)</a:t>
            </a:r>
            <a:endParaRPr lang="sr-Latn-BA" sz="1200" dirty="0" smtClean="0">
              <a:latin typeface="Calibri (Body)"/>
            </a:endParaRPr>
          </a:p>
          <a:p>
            <a:pPr lvl="2">
              <a:defRPr/>
            </a:pPr>
            <a:r>
              <a:rPr lang="vi-VN" sz="1200" dirty="0" smtClean="0">
                <a:latin typeface="Calibri (Body)"/>
              </a:rPr>
              <a:t>Pranje novca</a:t>
            </a:r>
            <a:endParaRPr lang="sr-Latn-BA" sz="1200" dirty="0" smtClean="0">
              <a:latin typeface="Calibri (Body)"/>
            </a:endParaRPr>
          </a:p>
          <a:p>
            <a:pPr lvl="2">
              <a:defRPr/>
            </a:pPr>
            <a:r>
              <a:rPr lang="vi-VN" sz="1200" dirty="0" smtClean="0">
                <a:latin typeface="Calibri (Body)"/>
              </a:rPr>
              <a:t>Jedinic</a:t>
            </a:r>
            <a:r>
              <a:rPr lang="sr-Latn-BA" sz="1200" dirty="0" smtClean="0">
                <a:latin typeface="Calibri (Body)"/>
              </a:rPr>
              <a:t>a</a:t>
            </a:r>
            <a:r>
              <a:rPr lang="vi-VN" sz="1200" dirty="0" smtClean="0">
                <a:latin typeface="Calibri (Body)"/>
              </a:rPr>
              <a:t> za upravljanje </a:t>
            </a:r>
            <a:r>
              <a:rPr lang="sr-Latn-BA" sz="1200" dirty="0" smtClean="0">
                <a:latin typeface="Calibri (Body)"/>
              </a:rPr>
              <a:t>za</a:t>
            </a:r>
            <a:r>
              <a:rPr lang="vi-VN" sz="1200" dirty="0" smtClean="0">
                <a:latin typeface="Calibri (Body)"/>
              </a:rPr>
              <a:t>mrznutom / konfiskovanom imovinom</a:t>
            </a:r>
            <a:br>
              <a:rPr lang="vi-VN" sz="1200" dirty="0" smtClean="0">
                <a:latin typeface="Calibri (Body)"/>
              </a:rPr>
            </a:br>
            <a:endParaRPr lang="sr-Latn-BA" sz="1200" dirty="0" smtClean="0">
              <a:latin typeface="Calibri (Body)"/>
            </a:endParaRPr>
          </a:p>
          <a:p>
            <a:pPr lvl="2">
              <a:buNone/>
              <a:defRPr/>
            </a:pPr>
            <a:r>
              <a:rPr lang="sr-Latn-BA" sz="1200" dirty="0" smtClean="0">
                <a:latin typeface="Calibri (Body)"/>
              </a:rPr>
              <a:t>Međusektorskom </a:t>
            </a:r>
            <a:r>
              <a:rPr lang="vi-VN" sz="1200" dirty="0" smtClean="0">
                <a:latin typeface="Calibri (Body)"/>
              </a:rPr>
              <a:t>saradnj</a:t>
            </a:r>
            <a:r>
              <a:rPr lang="sr-Latn-BA" sz="1200" dirty="0" smtClean="0">
                <a:latin typeface="Calibri (Body)"/>
              </a:rPr>
              <a:t>om</a:t>
            </a:r>
            <a:r>
              <a:rPr lang="vi-VN" sz="1200" dirty="0" smtClean="0">
                <a:latin typeface="Calibri (Body)"/>
              </a:rPr>
              <a:t> pod vođstvom tužioca.</a:t>
            </a:r>
            <a:r>
              <a:rPr lang="en-US" sz="1200" dirty="0" smtClean="0">
                <a:latin typeface="Calibri (Body)"/>
                <a:ea typeface="MS PGothic" charset="0"/>
              </a:rPr>
              <a:t>.</a:t>
            </a:r>
            <a:endParaRPr lang="sl-SI" sz="1200" dirty="0" smtClean="0">
              <a:latin typeface="Calibri (Body)"/>
              <a:ea typeface="MS PGothic" charset="0"/>
            </a:endParaRPr>
          </a:p>
          <a:p>
            <a:pPr lvl="1">
              <a:defRPr/>
            </a:pPr>
            <a:r>
              <a:rPr lang="vi-VN" sz="1200" dirty="0" smtClean="0">
                <a:latin typeface="Calibri (Body)"/>
              </a:rPr>
              <a:t>Pristup</a:t>
            </a:r>
            <a:r>
              <a:rPr lang="sr-Latn-BA" sz="1200" dirty="0" smtClean="0">
                <a:latin typeface="Calibri (Body)"/>
              </a:rPr>
              <a:t>om</a:t>
            </a:r>
            <a:r>
              <a:rPr lang="vi-VN" sz="1200" dirty="0" smtClean="0">
                <a:latin typeface="Calibri (Body)"/>
              </a:rPr>
              <a:t> radne </a:t>
            </a:r>
            <a:r>
              <a:rPr lang="sr-Latn-BA" sz="1200" dirty="0" smtClean="0">
                <a:latin typeface="Calibri (Body)"/>
              </a:rPr>
              <a:t>grupe</a:t>
            </a:r>
            <a:r>
              <a:rPr lang="vi-VN" sz="1200" dirty="0" smtClean="0">
                <a:latin typeface="Calibri (Body)"/>
              </a:rPr>
              <a:t> pod vo</a:t>
            </a:r>
            <a:r>
              <a:rPr lang="sr-Latn-BA" sz="1200" dirty="0" smtClean="0">
                <a:latin typeface="Calibri (Body)"/>
              </a:rPr>
              <a:t>đ</a:t>
            </a:r>
            <a:r>
              <a:rPr lang="vi-VN" sz="1200" dirty="0" smtClean="0">
                <a:latin typeface="Calibri (Body)"/>
              </a:rPr>
              <a:t>stvom tužioca, učešće policije, poreske službe, </a:t>
            </a:r>
            <a:r>
              <a:rPr lang="sr-Latn-BA" sz="1200" dirty="0" smtClean="0">
                <a:latin typeface="Calibri (Body)"/>
              </a:rPr>
              <a:t>finansijskih obaveštajnih službi (</a:t>
            </a:r>
            <a:r>
              <a:rPr lang="vi-VN" sz="1200" dirty="0" smtClean="0">
                <a:latin typeface="Calibri (Body)"/>
              </a:rPr>
              <a:t>FIU</a:t>
            </a:r>
            <a:r>
              <a:rPr lang="sr-Latn-BA" sz="1200" dirty="0" smtClean="0">
                <a:latin typeface="Calibri (Body)"/>
              </a:rPr>
              <a:t>)</a:t>
            </a:r>
            <a:r>
              <a:rPr lang="vi-VN" sz="1200" dirty="0" smtClean="0">
                <a:latin typeface="Calibri (Body)"/>
              </a:rPr>
              <a:t>, </a:t>
            </a:r>
            <a:r>
              <a:rPr lang="sr-Latn-BA" sz="1200" dirty="0" smtClean="0">
                <a:latin typeface="Calibri (Body)"/>
              </a:rPr>
              <a:t>i </a:t>
            </a:r>
            <a:r>
              <a:rPr lang="vi-VN" sz="1200" dirty="0" smtClean="0">
                <a:latin typeface="Calibri (Body)"/>
              </a:rPr>
              <a:t>drugih (računovodstvo, stručnjaci iz </a:t>
            </a:r>
            <a:r>
              <a:rPr lang="sr-Latn-BA" sz="1200" dirty="0" smtClean="0">
                <a:latin typeface="Calibri (Body)"/>
              </a:rPr>
              <a:t> oblasti internet tehnologija</a:t>
            </a:r>
            <a:r>
              <a:rPr lang="vi-VN" sz="1200" dirty="0" smtClean="0">
                <a:latin typeface="Calibri (Body)"/>
              </a:rPr>
              <a:t> itd.)</a:t>
            </a:r>
            <a:br>
              <a:rPr lang="vi-VN" sz="1200" dirty="0" smtClean="0">
                <a:latin typeface="Calibri (Body)"/>
              </a:rPr>
            </a:br>
            <a:endParaRPr lang="sr-Latn-BA" sz="1200" dirty="0" smtClean="0">
              <a:latin typeface="Calibri (Body)"/>
            </a:endParaRPr>
          </a:p>
          <a:p>
            <a:pPr lvl="1">
              <a:buNone/>
              <a:defRPr/>
            </a:pPr>
            <a:r>
              <a:rPr lang="sr-Latn-BA" sz="1200" dirty="0" smtClean="0">
                <a:latin typeface="Calibri (Body)"/>
              </a:rPr>
              <a:t>	</a:t>
            </a:r>
            <a:r>
              <a:rPr lang="vi-VN" sz="1200" dirty="0" smtClean="0">
                <a:latin typeface="Calibri (Body)"/>
              </a:rPr>
              <a:t>Relevantne zakonske odredbe za pristup radnim </a:t>
            </a:r>
            <a:r>
              <a:rPr lang="sr-Latn-BA" sz="1200" dirty="0" smtClean="0">
                <a:latin typeface="Calibri (Body)"/>
              </a:rPr>
              <a:t>grupama i te</a:t>
            </a:r>
            <a:r>
              <a:rPr lang="vi-VN" sz="1200" dirty="0" smtClean="0">
                <a:latin typeface="Calibri (Body)"/>
              </a:rPr>
              <a:t>lima.</a:t>
            </a:r>
            <a:endParaRPr lang="sl-SI" sz="1200" dirty="0" smtClean="0">
              <a:latin typeface="Calibri (Body)"/>
              <a:ea typeface="MS PGothic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l-SI" sz="3600" dirty="0" smtClean="0"/>
              <a:t>1. UVOD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sz="3200" b="1" cap="all" dirty="0" err="1" smtClean="0">
                <a:solidFill>
                  <a:schemeClr val="tx1"/>
                </a:solidFill>
                <a:latin typeface="+mj-lt"/>
              </a:rPr>
              <a:t>Finan</a:t>
            </a:r>
            <a:r>
              <a:rPr lang="sr-Latn-BA" sz="3200" b="1" cap="all" dirty="0" smtClean="0">
                <a:solidFill>
                  <a:schemeClr val="tx1"/>
                </a:solidFill>
                <a:latin typeface="+mj-lt"/>
              </a:rPr>
              <a:t>SIJSKE ISTRAGE I KRIVIČNO DELO PRANJA NOVCA</a:t>
            </a:r>
            <a:endParaRPr lang="en-US" sz="3200" b="1" cap="all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1296987"/>
          </a:xfrm>
        </p:spPr>
        <p:txBody>
          <a:bodyPr/>
          <a:lstStyle/>
          <a:p>
            <a:r>
              <a:rPr lang="sr-Latn-BA" sz="3600" b="1" dirty="0" smtClean="0"/>
              <a:t>Pranje novca i finansijske istrage</a:t>
            </a:r>
            <a:endParaRPr lang="sl-SI" sz="3600" b="1" dirty="0" smtClean="0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68313" y="2205038"/>
            <a:ext cx="8229600" cy="4194175"/>
          </a:xfrm>
        </p:spPr>
        <p:txBody>
          <a:bodyPr/>
          <a:lstStyle/>
          <a:p>
            <a:pPr>
              <a:buNone/>
              <a:defRPr/>
            </a:pPr>
            <a:endParaRPr lang="sl-SI" sz="1900" dirty="0" smtClean="0">
              <a:latin typeface="Calibri (Body)"/>
              <a:ea typeface="MS PGothic" charset="0"/>
            </a:endParaRPr>
          </a:p>
          <a:p>
            <a:pPr>
              <a:defRPr/>
            </a:pPr>
            <a:r>
              <a:rPr lang="vi-VN" sz="1800" dirty="0" smtClean="0">
                <a:latin typeface="Calibri (Body)"/>
              </a:rPr>
              <a:t>Finansijske istrage (i krivična istraga) mogu dovesti do identifikacije tipologija pranja novca za prikrivanje porekla novca, a time i </a:t>
            </a:r>
            <a:r>
              <a:rPr lang="sr-Latn-BA" sz="1800" dirty="0" smtClean="0">
                <a:latin typeface="Calibri (Body)"/>
              </a:rPr>
              <a:t>do</a:t>
            </a:r>
            <a:r>
              <a:rPr lang="vi-VN" sz="1800" dirty="0" smtClean="0">
                <a:latin typeface="Calibri (Body)"/>
              </a:rPr>
              <a:t> sumnj</a:t>
            </a:r>
            <a:r>
              <a:rPr lang="sr-Latn-BA" sz="1800" dirty="0" smtClean="0">
                <a:latin typeface="Calibri (Body)"/>
              </a:rPr>
              <a:t>e</a:t>
            </a:r>
            <a:r>
              <a:rPr lang="vi-VN" sz="1800" dirty="0" smtClean="0">
                <a:latin typeface="Calibri (Body)"/>
              </a:rPr>
              <a:t> na krivično delo pranja novca.</a:t>
            </a:r>
            <a:r>
              <a:rPr lang="en-US" sz="1900" dirty="0" smtClean="0">
                <a:latin typeface="Calibri (Body)"/>
                <a:ea typeface="MS PGothic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1800" dirty="0" smtClean="0">
                <a:latin typeface="Calibri (Body)"/>
              </a:rPr>
              <a:t>Analiza sumnjive transakcije (STR) koj</a:t>
            </a:r>
            <a:r>
              <a:rPr lang="sr-Latn-BA" sz="1800" dirty="0" smtClean="0">
                <a:latin typeface="Calibri (Body)"/>
              </a:rPr>
              <a:t>u</a:t>
            </a:r>
            <a:r>
              <a:rPr lang="vi-VN" sz="1800" dirty="0" smtClean="0">
                <a:latin typeface="Calibri (Body)"/>
              </a:rPr>
              <a:t> sprove</a:t>
            </a:r>
            <a:r>
              <a:rPr lang="sr-Latn-BA" sz="1800" dirty="0" smtClean="0">
                <a:latin typeface="Calibri (Body)"/>
              </a:rPr>
              <a:t>de</a:t>
            </a:r>
            <a:r>
              <a:rPr lang="vi-VN" sz="1800" dirty="0" smtClean="0">
                <a:latin typeface="Calibri (Body)"/>
              </a:rPr>
              <a:t> </a:t>
            </a:r>
            <a:r>
              <a:rPr lang="sr-Latn-BA" sz="1800" dirty="0" smtClean="0">
                <a:latin typeface="Calibri (Body)"/>
              </a:rPr>
              <a:t>Finansijska obaveštajna služba </a:t>
            </a:r>
            <a:r>
              <a:rPr lang="vi-VN" sz="1800" dirty="0" smtClean="0">
                <a:latin typeface="Calibri (Body)"/>
              </a:rPr>
              <a:t>(FIU) takođe može dovesti do istrage (predikatnog) krivičnog dela i </a:t>
            </a:r>
            <a:r>
              <a:rPr lang="sr-Latn-BA" sz="1800" dirty="0" smtClean="0">
                <a:latin typeface="Calibri (Body)"/>
              </a:rPr>
              <a:t>prihoda od </a:t>
            </a:r>
            <a:r>
              <a:rPr lang="vi-VN" sz="1800" dirty="0" smtClean="0">
                <a:latin typeface="Calibri (Body)"/>
              </a:rPr>
              <a:t>srodnih </a:t>
            </a:r>
            <a:r>
              <a:rPr lang="sr-Latn-BA" sz="1800" dirty="0" smtClean="0">
                <a:latin typeface="Calibri (Body)"/>
              </a:rPr>
              <a:t>dela</a:t>
            </a:r>
            <a:r>
              <a:rPr lang="vi-VN" sz="1800" dirty="0" smtClean="0">
                <a:latin typeface="Calibri (Body)"/>
              </a:rPr>
              <a:t>. </a:t>
            </a:r>
            <a:r>
              <a:rPr lang="en-US" sz="1900" dirty="0" smtClean="0">
                <a:latin typeface="Calibri (Body)"/>
              </a:rPr>
              <a:t> </a:t>
            </a:r>
            <a:endParaRPr lang="sl-SI" sz="1900" dirty="0" smtClean="0">
              <a:latin typeface="Calibri (Body)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vi-VN" sz="1800" dirty="0" smtClean="0">
                <a:latin typeface="Calibri (Body)"/>
              </a:rPr>
              <a:t>Kada su takvi uslovi ispunjeni, </a:t>
            </a:r>
            <a:r>
              <a:rPr lang="vi-VN" sz="1800" b="1" dirty="0" smtClean="0">
                <a:latin typeface="Calibri (Body)"/>
              </a:rPr>
              <a:t>FIU se može angažovati</a:t>
            </a:r>
            <a:r>
              <a:rPr lang="vi-VN" sz="1800" dirty="0" smtClean="0">
                <a:latin typeface="Calibri (Body)"/>
              </a:rPr>
              <a:t> i </a:t>
            </a:r>
            <a:r>
              <a:rPr lang="sr-Latn-BA" sz="1800" dirty="0" smtClean="0">
                <a:latin typeface="Calibri (Body)"/>
              </a:rPr>
              <a:t>njena ovlašćenja se </a:t>
            </a:r>
            <a:r>
              <a:rPr lang="vi-VN" sz="1800" dirty="0" smtClean="0">
                <a:latin typeface="Calibri (Body)"/>
              </a:rPr>
              <a:t>mogu </a:t>
            </a:r>
            <a:r>
              <a:rPr lang="sr-Latn-BA" sz="1800" dirty="0" smtClean="0">
                <a:latin typeface="Calibri (Body)"/>
              </a:rPr>
              <a:t>iskoristiti za</a:t>
            </a:r>
            <a:r>
              <a:rPr lang="vi-VN" sz="1800" dirty="0" smtClean="0">
                <a:latin typeface="Calibri (Body)"/>
              </a:rPr>
              <a:t>:</a:t>
            </a:r>
            <a:r>
              <a:rPr lang="sl-SI" sz="1900" dirty="0" smtClean="0">
                <a:latin typeface="Calibri (Body)"/>
              </a:rPr>
              <a:t> </a:t>
            </a:r>
            <a:r>
              <a:rPr lang="en-US" sz="1900" dirty="0" smtClean="0">
                <a:latin typeface="Calibri (Body)"/>
              </a:rPr>
              <a:t> </a:t>
            </a:r>
            <a:endParaRPr lang="sl-SI" sz="1900" dirty="0" smtClean="0">
              <a:latin typeface="Calibri (Body)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1800" dirty="0" smtClean="0">
                <a:latin typeface="Calibri (Body)"/>
              </a:rPr>
              <a:t>pristup ban</a:t>
            </a:r>
            <a:r>
              <a:rPr lang="sr-Latn-BA" sz="1800" dirty="0" smtClean="0">
                <a:latin typeface="Calibri (Body)"/>
              </a:rPr>
              <a:t>kovnim</a:t>
            </a:r>
            <a:r>
              <a:rPr lang="vi-VN" sz="1800" dirty="0" smtClean="0">
                <a:latin typeface="Calibri (Body)"/>
              </a:rPr>
              <a:t> podacima (STR) u zemlji i inostranstvu,</a:t>
            </a:r>
            <a:endParaRPr lang="sr-Latn-BA" sz="1800" dirty="0" smtClean="0">
              <a:latin typeface="Calibri (Body)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1800" dirty="0" smtClean="0">
                <a:latin typeface="Calibri (Body)"/>
              </a:rPr>
              <a:t>analitičk</a:t>
            </a:r>
            <a:r>
              <a:rPr lang="sr-Latn-BA" sz="1800" dirty="0" smtClean="0">
                <a:latin typeface="Calibri (Body)"/>
              </a:rPr>
              <a:t>u</a:t>
            </a:r>
            <a:r>
              <a:rPr lang="vi-VN" sz="1800" dirty="0" smtClean="0">
                <a:latin typeface="Calibri (Body)"/>
              </a:rPr>
              <a:t> sposobnost</a:t>
            </a:r>
            <a:endParaRPr lang="sr-Latn-BA" sz="1800" dirty="0" smtClean="0">
              <a:latin typeface="Calibri (Body)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1800" dirty="0" smtClean="0">
                <a:latin typeface="Calibri (Body)"/>
              </a:rPr>
              <a:t>blagovremeno preki</a:t>
            </a:r>
            <a:r>
              <a:rPr lang="sr-Latn-BA" sz="1800" dirty="0" smtClean="0">
                <a:latin typeface="Calibri (Body)"/>
              </a:rPr>
              <a:t>danje</a:t>
            </a:r>
            <a:r>
              <a:rPr lang="vi-VN" sz="1800" dirty="0" smtClean="0">
                <a:latin typeface="Calibri (Body)"/>
              </a:rPr>
              <a:t> transakcij</a:t>
            </a:r>
            <a:r>
              <a:rPr lang="sr-Latn-BA" sz="1800" dirty="0" smtClean="0">
                <a:latin typeface="Calibri (Body)"/>
              </a:rPr>
              <a:t>e</a:t>
            </a:r>
            <a:r>
              <a:rPr lang="vi-VN" sz="1800" dirty="0" smtClean="0">
                <a:latin typeface="Calibri (Body)"/>
              </a:rPr>
              <a:t> banke u zemlji i inostranstvu.</a:t>
            </a:r>
            <a:endParaRPr lang="en-US" sz="1800" dirty="0">
              <a:latin typeface="Calibri (Body)"/>
              <a:ea typeface="MS PGothic" charset="0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900" dirty="0" smtClean="0">
              <a:latin typeface="Calibri (Body)"/>
              <a:ea typeface="MS PGothic" charset="0"/>
            </a:endParaRPr>
          </a:p>
          <a:p>
            <a:pPr marL="0" indent="0">
              <a:buFont typeface="Arial" charset="0"/>
              <a:buNone/>
              <a:defRPr/>
            </a:pPr>
            <a:endParaRPr lang="sl-SI" sz="1900" dirty="0">
              <a:latin typeface="Calibri (Body)"/>
              <a:ea typeface="MS PGothic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376237"/>
          </a:xfrm>
        </p:spPr>
        <p:txBody>
          <a:bodyPr/>
          <a:lstStyle/>
          <a:p>
            <a:r>
              <a:rPr lang="sl-SI" sz="2000" b="1" dirty="0" smtClean="0"/>
              <a:t>Istrage pranja novca i finansijske istrage</a:t>
            </a:r>
          </a:p>
        </p:txBody>
      </p:sp>
      <p:sp>
        <p:nvSpPr>
          <p:cNvPr id="4915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l-SI"/>
          </a:p>
        </p:txBody>
      </p:sp>
      <p:grpSp>
        <p:nvGrpSpPr>
          <p:cNvPr id="49156" name="Group 1"/>
          <p:cNvGrpSpPr>
            <a:grpSpLocks noChangeAspect="1"/>
          </p:cNvGrpSpPr>
          <p:nvPr/>
        </p:nvGrpSpPr>
        <p:grpSpPr bwMode="auto">
          <a:xfrm>
            <a:off x="1071563" y="1619250"/>
            <a:ext cx="7167562" cy="5238750"/>
            <a:chOff x="3645" y="4406"/>
            <a:chExt cx="6192" cy="4526"/>
          </a:xfrm>
        </p:grpSpPr>
        <p:sp>
          <p:nvSpPr>
            <p:cNvPr id="49161" name="AutoShape 14"/>
            <p:cNvSpPr>
              <a:spLocks noChangeAspect="1" noChangeArrowheads="1" noTextEdit="1"/>
            </p:cNvSpPr>
            <p:nvPr/>
          </p:nvSpPr>
          <p:spPr bwMode="auto">
            <a:xfrm>
              <a:off x="3645" y="5141"/>
              <a:ext cx="6192" cy="3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sr-Latn-BA"/>
            </a:p>
          </p:txBody>
        </p:sp>
        <p:sp>
          <p:nvSpPr>
            <p:cNvPr id="49162" name="Text Box 13"/>
            <p:cNvSpPr txBox="1">
              <a:spLocks noChangeArrowheads="1"/>
            </p:cNvSpPr>
            <p:nvPr/>
          </p:nvSpPr>
          <p:spPr bwMode="auto">
            <a:xfrm>
              <a:off x="3645" y="7718"/>
              <a:ext cx="4176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sr-Latn-BA" sz="1600" b="1" dirty="0" smtClean="0"/>
                <a:t>Istrage kriminalnih aktivnosti i finansijske istrage</a:t>
              </a:r>
              <a:endParaRPr lang="en-US" sz="2400" b="1" dirty="0"/>
            </a:p>
          </p:txBody>
        </p:sp>
        <p:sp>
          <p:nvSpPr>
            <p:cNvPr id="49163" name="Text Box 12"/>
            <p:cNvSpPr txBox="1">
              <a:spLocks noChangeArrowheads="1"/>
            </p:cNvSpPr>
            <p:nvPr/>
          </p:nvSpPr>
          <p:spPr bwMode="auto">
            <a:xfrm>
              <a:off x="3933" y="6710"/>
              <a:ext cx="1296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 sz="1600" b="1" dirty="0"/>
            </a:p>
            <a:p>
              <a:pPr algn="ctr"/>
              <a:r>
                <a:rPr lang="sr-Latn-BA" sz="1600" b="1" dirty="0" smtClean="0"/>
                <a:t>Kriminal</a:t>
              </a:r>
              <a:endParaRPr lang="en-US" sz="2400" b="1" dirty="0"/>
            </a:p>
          </p:txBody>
        </p:sp>
        <p:sp>
          <p:nvSpPr>
            <p:cNvPr id="49164" name="Text Box 11"/>
            <p:cNvSpPr txBox="1">
              <a:spLocks noChangeArrowheads="1"/>
            </p:cNvSpPr>
            <p:nvPr/>
          </p:nvSpPr>
          <p:spPr bwMode="auto">
            <a:xfrm>
              <a:off x="5805" y="6710"/>
              <a:ext cx="1440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 sz="1600" b="1" dirty="0"/>
            </a:p>
            <a:p>
              <a:pPr algn="ctr"/>
              <a:r>
                <a:rPr lang="en-US" sz="1600" b="1" dirty="0" smtClean="0"/>
                <a:t>Pr</a:t>
              </a:r>
              <a:r>
                <a:rPr lang="sr-Latn-BA" sz="1600" b="1" dirty="0" smtClean="0"/>
                <a:t>ihodi</a:t>
              </a:r>
              <a:endParaRPr lang="en-US" sz="2400" b="1" dirty="0"/>
            </a:p>
          </p:txBody>
        </p:sp>
        <p:sp>
          <p:nvSpPr>
            <p:cNvPr id="49165" name="Text Box 10"/>
            <p:cNvSpPr txBox="1">
              <a:spLocks noChangeArrowheads="1"/>
            </p:cNvSpPr>
            <p:nvPr/>
          </p:nvSpPr>
          <p:spPr bwMode="auto">
            <a:xfrm>
              <a:off x="5805" y="5414"/>
              <a:ext cx="1440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sr-Latn-BA" sz="1600" b="1" dirty="0" smtClean="0"/>
                <a:t>Pranje novca</a:t>
              </a:r>
              <a:endParaRPr lang="en-US" sz="2400" b="1" dirty="0"/>
            </a:p>
          </p:txBody>
        </p:sp>
        <p:sp>
          <p:nvSpPr>
            <p:cNvPr id="49166" name="Text Box 9"/>
            <p:cNvSpPr txBox="1">
              <a:spLocks noChangeArrowheads="1"/>
            </p:cNvSpPr>
            <p:nvPr/>
          </p:nvSpPr>
          <p:spPr bwMode="auto">
            <a:xfrm>
              <a:off x="3789" y="4406"/>
              <a:ext cx="3888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sr-Latn-BA" sz="1600" b="1" dirty="0" smtClean="0"/>
                <a:t>Praćenje i istraga sumnjivih transakcija</a:t>
              </a:r>
              <a:r>
                <a:rPr lang="en-US" sz="1600" b="1" dirty="0" smtClean="0"/>
                <a:t> </a:t>
              </a:r>
              <a:endParaRPr lang="en-US" sz="1600" b="1" dirty="0"/>
            </a:p>
          </p:txBody>
        </p:sp>
        <p:sp>
          <p:nvSpPr>
            <p:cNvPr id="49167" name="Line 8"/>
            <p:cNvSpPr>
              <a:spLocks noChangeShapeType="1"/>
            </p:cNvSpPr>
            <p:nvPr/>
          </p:nvSpPr>
          <p:spPr bwMode="auto">
            <a:xfrm flipV="1">
              <a:off x="4653" y="7286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sr-Latn-BA"/>
            </a:p>
          </p:txBody>
        </p:sp>
        <p:sp>
          <p:nvSpPr>
            <p:cNvPr id="49168" name="Line 7"/>
            <p:cNvSpPr>
              <a:spLocks noChangeShapeType="1"/>
            </p:cNvSpPr>
            <p:nvPr/>
          </p:nvSpPr>
          <p:spPr bwMode="auto">
            <a:xfrm flipV="1">
              <a:off x="6525" y="7286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sr-Latn-BA"/>
            </a:p>
          </p:txBody>
        </p:sp>
        <p:sp>
          <p:nvSpPr>
            <p:cNvPr id="49169" name="Line 6"/>
            <p:cNvSpPr>
              <a:spLocks noChangeShapeType="1"/>
            </p:cNvSpPr>
            <p:nvPr/>
          </p:nvSpPr>
          <p:spPr bwMode="auto">
            <a:xfrm>
              <a:off x="6381" y="4982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sr-Latn-BA"/>
            </a:p>
          </p:txBody>
        </p:sp>
        <p:sp>
          <p:nvSpPr>
            <p:cNvPr id="49170" name="Line 4"/>
            <p:cNvSpPr>
              <a:spLocks noChangeShapeType="1"/>
            </p:cNvSpPr>
            <p:nvPr/>
          </p:nvSpPr>
          <p:spPr bwMode="auto">
            <a:xfrm>
              <a:off x="5229" y="6998"/>
              <a:ext cx="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sr-Latn-BA"/>
            </a:p>
          </p:txBody>
        </p:sp>
        <p:sp>
          <p:nvSpPr>
            <p:cNvPr id="49171" name="Text Box 3"/>
            <p:cNvSpPr txBox="1">
              <a:spLocks noChangeArrowheads="1"/>
            </p:cNvSpPr>
            <p:nvPr/>
          </p:nvSpPr>
          <p:spPr bwMode="auto">
            <a:xfrm>
              <a:off x="7965" y="4406"/>
              <a:ext cx="1152" cy="10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  <a:p>
              <a:pPr algn="ctr"/>
              <a:r>
                <a:rPr lang="en-US" b="1"/>
                <a:t>FIU </a:t>
              </a:r>
              <a:endParaRPr lang="en-US" sz="2800" b="1"/>
            </a:p>
          </p:txBody>
        </p:sp>
        <p:sp>
          <p:nvSpPr>
            <p:cNvPr id="49172" name="Text Box 2"/>
            <p:cNvSpPr txBox="1">
              <a:spLocks noChangeArrowheads="1"/>
            </p:cNvSpPr>
            <p:nvPr/>
          </p:nvSpPr>
          <p:spPr bwMode="auto">
            <a:xfrm>
              <a:off x="7965" y="7430"/>
              <a:ext cx="1152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 sz="1400" b="1" dirty="0"/>
            </a:p>
            <a:p>
              <a:pPr algn="ctr"/>
              <a:r>
                <a:rPr lang="en-US" sz="1400" b="1" dirty="0" err="1" smtClean="0"/>
                <a:t>Polic</a:t>
              </a:r>
              <a:r>
                <a:rPr lang="sr-Latn-BA" sz="1400" b="1" dirty="0" smtClean="0"/>
                <a:t>ija i tužilaštvo</a:t>
              </a:r>
              <a:endParaRPr lang="en-US" sz="1400" b="1" dirty="0"/>
            </a:p>
          </p:txBody>
        </p:sp>
      </p:grpSp>
      <p:cxnSp>
        <p:nvCxnSpPr>
          <p:cNvPr id="20" name="Raven puščični konektor 19"/>
          <p:cNvCxnSpPr/>
          <p:nvPr/>
        </p:nvCxnSpPr>
        <p:spPr>
          <a:xfrm flipH="1">
            <a:off x="2238375" y="3500438"/>
            <a:ext cx="1333500" cy="7762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aven puščični konektor 21"/>
          <p:cNvCxnSpPr>
            <a:endCxn id="49165" idx="2"/>
          </p:cNvCxnSpPr>
          <p:nvPr/>
        </p:nvCxnSpPr>
        <p:spPr>
          <a:xfrm flipV="1">
            <a:off x="4402138" y="3452813"/>
            <a:ext cx="3175" cy="8239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aven puščični konektor 23"/>
          <p:cNvCxnSpPr>
            <a:stCxn id="49172" idx="0"/>
            <a:endCxn id="49171" idx="2"/>
          </p:cNvCxnSpPr>
          <p:nvPr/>
        </p:nvCxnSpPr>
        <p:spPr>
          <a:xfrm rot="5400000" flipH="1" flipV="1">
            <a:off x="5571331" y="3952082"/>
            <a:ext cx="233362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aven puščični konektor 25"/>
          <p:cNvCxnSpPr/>
          <p:nvPr/>
        </p:nvCxnSpPr>
        <p:spPr>
          <a:xfrm>
            <a:off x="6573838" y="2786063"/>
            <a:ext cx="0" cy="2333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1223962"/>
          </a:xfrm>
        </p:spPr>
        <p:txBody>
          <a:bodyPr/>
          <a:lstStyle/>
          <a:p>
            <a:r>
              <a:rPr lang="sr-Latn-BA" sz="3600" b="1" dirty="0" smtClean="0"/>
              <a:t>Istrage pranja novca i finansijske istrage</a:t>
            </a:r>
            <a:endParaRPr lang="sl-SI" sz="3600" b="1" dirty="0" smtClean="0"/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30369" cy="4165054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1400" dirty="0" smtClean="0"/>
              <a:t> </a:t>
            </a:r>
          </a:p>
          <a:p>
            <a:pPr algn="ctr">
              <a:buFont typeface="Arial" charset="0"/>
              <a:buNone/>
            </a:pPr>
            <a:r>
              <a:rPr lang="en-US" b="1" dirty="0" err="1" smtClean="0"/>
              <a:t>DIS</a:t>
            </a:r>
            <a:r>
              <a:rPr lang="sr-Latn-BA" b="1" dirty="0" smtClean="0"/>
              <a:t>KUSIJA</a:t>
            </a:r>
            <a:endParaRPr lang="en-US" b="1" dirty="0" smtClean="0"/>
          </a:p>
          <a:p>
            <a:pPr>
              <a:buFont typeface="Arial" charset="0"/>
              <a:buNone/>
            </a:pPr>
            <a:endParaRPr lang="sl-SI" sz="1400" dirty="0" smtClean="0"/>
          </a:p>
          <a:p>
            <a:r>
              <a:rPr lang="vi-VN" sz="2000" dirty="0" smtClean="0">
                <a:latin typeface="Calibri (Body)"/>
              </a:rPr>
              <a:t>K</a:t>
            </a:r>
            <a:r>
              <a:rPr lang="sr-Latn-BA" sz="2000" dirty="0" smtClean="0">
                <a:latin typeface="Calibri (Body)"/>
              </a:rPr>
              <a:t>akve su odredbe </a:t>
            </a:r>
            <a:r>
              <a:rPr lang="vi-VN" sz="2000" dirty="0" smtClean="0">
                <a:latin typeface="Calibri (Body)"/>
              </a:rPr>
              <a:t>nacionalno</a:t>
            </a:r>
            <a:r>
              <a:rPr lang="sr-Latn-BA" sz="2000" dirty="0" smtClean="0">
                <a:latin typeface="Calibri (Body)"/>
              </a:rPr>
              <a:t>g</a:t>
            </a:r>
            <a:r>
              <a:rPr lang="vi-VN" sz="2000" dirty="0" smtClean="0">
                <a:latin typeface="Calibri (Body)"/>
              </a:rPr>
              <a:t> zakonodavstv</a:t>
            </a:r>
            <a:r>
              <a:rPr lang="sr-Latn-BA" sz="2000" dirty="0" smtClean="0">
                <a:latin typeface="Calibri (Body)"/>
              </a:rPr>
              <a:t>a</a:t>
            </a:r>
            <a:r>
              <a:rPr lang="vi-VN" sz="2000" dirty="0" smtClean="0">
                <a:latin typeface="Calibri (Body)"/>
              </a:rPr>
              <a:t> i sudska praksa (uključujući relevantne presude) </a:t>
            </a:r>
            <a:r>
              <a:rPr lang="sr-Latn-BA" sz="2000" dirty="0" smtClean="0">
                <a:latin typeface="Calibri (Body)"/>
              </a:rPr>
              <a:t>u pogledu </a:t>
            </a:r>
            <a:r>
              <a:rPr lang="vi-VN" sz="2000" dirty="0" smtClean="0">
                <a:latin typeface="Calibri (Body)"/>
              </a:rPr>
              <a:t>neophodni</a:t>
            </a:r>
            <a:r>
              <a:rPr lang="sr-Latn-BA" sz="2000" dirty="0" smtClean="0">
                <a:latin typeface="Calibri (Body)"/>
              </a:rPr>
              <a:t>h</a:t>
            </a:r>
            <a:r>
              <a:rPr lang="vi-VN" sz="2000" dirty="0" smtClean="0">
                <a:latin typeface="Calibri (Body)"/>
              </a:rPr>
              <a:t> elemen</a:t>
            </a:r>
            <a:r>
              <a:rPr lang="sr-Latn-BA" sz="2000" dirty="0" smtClean="0">
                <a:latin typeface="Calibri (Body)"/>
              </a:rPr>
              <a:t>a</a:t>
            </a:r>
            <a:r>
              <a:rPr lang="vi-VN" sz="2000" dirty="0" smtClean="0">
                <a:latin typeface="Calibri (Body)"/>
              </a:rPr>
              <a:t>t</a:t>
            </a:r>
            <a:r>
              <a:rPr lang="sr-Latn-BA" sz="2000" dirty="0" smtClean="0">
                <a:latin typeface="Calibri (Body)"/>
              </a:rPr>
              <a:t>a</a:t>
            </a:r>
            <a:r>
              <a:rPr lang="vi-VN" sz="2000" dirty="0" smtClean="0">
                <a:latin typeface="Calibri (Body)"/>
              </a:rPr>
              <a:t> za krivično delo pranja novca?</a:t>
            </a:r>
            <a:endParaRPr lang="sl-SI" sz="2000" dirty="0" smtClean="0">
              <a:latin typeface="Calibri (Body)"/>
            </a:endParaRPr>
          </a:p>
          <a:p>
            <a:r>
              <a:rPr lang="vi-VN" sz="2000" dirty="0" smtClean="0">
                <a:latin typeface="Calibri (Body)"/>
              </a:rPr>
              <a:t>U praksi</a:t>
            </a:r>
            <a:r>
              <a:rPr lang="sr-Latn-BA" sz="2000" dirty="0" smtClean="0">
                <a:latin typeface="Calibri (Body)"/>
              </a:rPr>
              <a:t>, da li </a:t>
            </a:r>
            <a:r>
              <a:rPr lang="vi-VN" sz="2000" dirty="0" smtClean="0">
                <a:latin typeface="Calibri (Body)"/>
              </a:rPr>
              <a:t>je rezultat finansijske istrage </a:t>
            </a:r>
            <a:r>
              <a:rPr lang="sr-Latn-BA" sz="2000" dirty="0" smtClean="0">
                <a:latin typeface="Calibri (Body)"/>
              </a:rPr>
              <a:t>optužba </a:t>
            </a:r>
            <a:r>
              <a:rPr lang="vi-VN" sz="2000" dirty="0" smtClean="0">
                <a:latin typeface="Calibri (Body)"/>
              </a:rPr>
              <a:t>za pranje novca?</a:t>
            </a:r>
            <a:r>
              <a:rPr lang="en-US" sz="2000" dirty="0" smtClean="0">
                <a:latin typeface="Calibri (Body)"/>
              </a:rPr>
              <a:t> </a:t>
            </a:r>
            <a:endParaRPr lang="sl-SI" sz="2000" dirty="0" smtClean="0">
              <a:latin typeface="Calibri (Body)"/>
            </a:endParaRPr>
          </a:p>
          <a:p>
            <a:r>
              <a:rPr lang="vi-VN" sz="2000" dirty="0" smtClean="0">
                <a:latin typeface="Calibri (Body)"/>
              </a:rPr>
              <a:t>Može li optužba za pranje novca biti efikasnija od naplate za predikatni prekršaj?</a:t>
            </a:r>
            <a:r>
              <a:rPr lang="en-US" sz="2000" dirty="0" smtClean="0">
                <a:latin typeface="Calibri (Body)"/>
              </a:rPr>
              <a:t> </a:t>
            </a:r>
          </a:p>
          <a:p>
            <a:r>
              <a:rPr lang="vi-VN" sz="2000" dirty="0" smtClean="0">
                <a:latin typeface="Calibri (Body)"/>
              </a:rPr>
              <a:t>Da li se podaci </a:t>
            </a:r>
            <a:r>
              <a:rPr lang="sr-Latn-BA" sz="2000" dirty="0" smtClean="0">
                <a:latin typeface="Calibri (Body)"/>
              </a:rPr>
              <a:t>Finansijske obaveštajne službe (FIO)</a:t>
            </a:r>
            <a:r>
              <a:rPr lang="vi-VN" sz="2000" dirty="0" smtClean="0">
                <a:latin typeface="Calibri (Body)"/>
              </a:rPr>
              <a:t> mogu koristiti kao dokazi u krivičnom postupku?</a:t>
            </a:r>
            <a:endParaRPr lang="sl-SI" sz="2000" dirty="0" smtClean="0">
              <a:latin typeface="Calibri (Body)"/>
            </a:endParaRPr>
          </a:p>
          <a:p>
            <a:pPr>
              <a:buFont typeface="Arial" charset="0"/>
              <a:buNone/>
            </a:pPr>
            <a:endParaRPr lang="sl-SI" dirty="0" smtClean="0">
              <a:latin typeface="Calibri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slov 1"/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647700"/>
          </a:xfrm>
        </p:spPr>
        <p:txBody>
          <a:bodyPr/>
          <a:lstStyle/>
          <a:p>
            <a:r>
              <a:rPr lang="sl-SI" sz="2800" b="1" dirty="0" smtClean="0"/>
              <a:t>Vežba</a:t>
            </a:r>
            <a:endParaRPr lang="sl-SI" sz="2800" dirty="0" smtClean="0"/>
          </a:p>
        </p:txBody>
      </p:sp>
      <p:graphicFrame>
        <p:nvGraphicFramePr>
          <p:cNvPr id="4" name="Označba mesta vsebine 3"/>
          <p:cNvGraphicFramePr>
            <a:graphicFrameLocks noGrp="1"/>
          </p:cNvGraphicFramePr>
          <p:nvPr>
            <p:ph idx="1"/>
          </p:nvPr>
        </p:nvGraphicFramePr>
        <p:xfrm>
          <a:off x="468313" y="1773238"/>
          <a:ext cx="8064500" cy="4359275"/>
        </p:xfrm>
        <a:graphic>
          <a:graphicData uri="http://schemas.openxmlformats.org/drawingml/2006/table">
            <a:tbl>
              <a:tblPr/>
              <a:tblGrid>
                <a:gridCol w="3959225"/>
                <a:gridCol w="4105275"/>
              </a:tblGrid>
              <a:tr h="4359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Diskutujte o </a:t>
                      </a:r>
                      <a:r>
                        <a:rPr kumimoji="0" lang="sr-Latn-BA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domaćim pravnim odredbama </a:t>
                      </a:r>
                      <a:r>
                        <a:rPr kumimoji="0" lang="sr-Latn-B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sr-Latn-B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sudskoj praksi za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: </a:t>
                      </a:r>
                      <a:endParaRPr kumimoji="0" lang="sl-SI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l-SI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Finan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sijske istrage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</a:t>
                      </a:r>
                      <a:endParaRPr kumimoji="0" lang="sl-S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(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izveštaj 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FI</a:t>
                      </a:r>
                      <a:r>
                        <a:rPr kumimoji="0" 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;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pristup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bank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ovnim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podacima </a:t>
                      </a:r>
                      <a:r>
                        <a:rPr kumimoji="0" 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račun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transa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kcije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, 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praćenje</a:t>
                      </a:r>
                      <a:r>
                        <a:rPr kumimoji="0" 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;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u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potreba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SIMS)</a:t>
                      </a:r>
                      <a:endParaRPr kumimoji="0" lang="sl-S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Zamrzavanje t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ransa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kcije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/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imovine</a:t>
                      </a:r>
                      <a:endParaRPr kumimoji="0" lang="sl-S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K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onfis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kaciju prihoda od kriminala</a:t>
                      </a:r>
                      <a:endParaRPr kumimoji="0" lang="sl-S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Proširenu k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onfis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kacija</a:t>
                      </a:r>
                      <a:endParaRPr kumimoji="0" lang="sl-S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Krivično delo pranja novca</a:t>
                      </a:r>
                      <a:endParaRPr kumimoji="0" lang="sl-SI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B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Obezbedite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/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dis</a:t>
                      </a:r>
                      <a:r>
                        <a:rPr kumimoji="0" lang="sr-Latn-B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kutujte o </a:t>
                      </a:r>
                      <a:r>
                        <a:rPr kumimoji="0" lang="sr-Latn-BA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obrascima</a:t>
                      </a: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/form</a:t>
                      </a:r>
                      <a:r>
                        <a:rPr kumimoji="0" lang="sr-Latn-BA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ularima</a:t>
                      </a: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 </a:t>
                      </a:r>
                      <a:r>
                        <a:rPr kumimoji="0" lang="sr-Latn-B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za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:</a:t>
                      </a:r>
                      <a:endParaRPr kumimoji="0" lang="sl-SI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l-SI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Finan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sijske istrage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</a:t>
                      </a:r>
                      <a:endParaRPr kumimoji="0" lang="sl-S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(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izveštaj 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FI</a:t>
                      </a:r>
                      <a:r>
                        <a:rPr kumimoji="0" 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;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pristup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bank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ovnim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podacima </a:t>
                      </a:r>
                      <a:r>
                        <a:rPr kumimoji="0" 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-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račun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transa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kcije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, 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praćenje</a:t>
                      </a:r>
                      <a:r>
                        <a:rPr kumimoji="0" 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;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u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potreba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SIMS)</a:t>
                      </a:r>
                      <a:endParaRPr kumimoji="0" lang="sl-S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Nalog i predlog za zamrzavanje</a:t>
                      </a:r>
                      <a:endParaRPr kumimoji="0" lang="sl-S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Odluka o konfiskaciji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(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deo presude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?)</a:t>
                      </a:r>
                      <a:endParaRPr kumimoji="0" lang="sl-S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sl-SI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Proširena konfiskacija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Nalog Finansijske obaveštajne službe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FIU</a:t>
                      </a:r>
                      <a:r>
                        <a:rPr kumimoji="0" lang="sr-Latn-B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) banci da odloži finansijsku transakciju</a:t>
                      </a:r>
                      <a:endParaRPr kumimoji="0" lang="sl-SI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MS PGothic" panose="020B0600070205080204" pitchFamily="34" charset="-128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</a:t>
            </a:r>
            <a:r>
              <a:rPr lang="sr-Latn-BA" b="1" dirty="0" smtClean="0"/>
              <a:t>ažetak</a:t>
            </a:r>
            <a:endParaRPr lang="en-US" b="1" dirty="0" smtClean="0"/>
          </a:p>
        </p:txBody>
      </p:sp>
      <p:sp>
        <p:nvSpPr>
          <p:cNvPr id="66562" name="Content Placeholder 2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4392613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vi-VN" sz="2000" dirty="0" smtClean="0">
                <a:latin typeface="Calibri (Body)"/>
              </a:rPr>
              <a:t>Do kraja lekcije </a:t>
            </a:r>
            <a:r>
              <a:rPr lang="sr-Latn-BA" sz="2000" dirty="0" smtClean="0">
                <a:latin typeface="Calibri (Body)"/>
              </a:rPr>
              <a:t>polaznici </a:t>
            </a:r>
            <a:r>
              <a:rPr lang="vi-VN" sz="2000" dirty="0" smtClean="0">
                <a:latin typeface="Calibri (Body)"/>
              </a:rPr>
              <a:t>će moći</a:t>
            </a:r>
            <a:r>
              <a:rPr lang="sr-Latn-BA" sz="2000" dirty="0" smtClean="0">
                <a:latin typeface="Calibri (Body)"/>
              </a:rPr>
              <a:t> da</a:t>
            </a:r>
            <a:r>
              <a:rPr lang="vi-VN" sz="2000" dirty="0" smtClean="0">
                <a:latin typeface="Calibri (Body)"/>
              </a:rPr>
              <a:t>:</a:t>
            </a:r>
            <a:endParaRPr lang="en-US" sz="2000" dirty="0" smtClean="0">
              <a:latin typeface="Calibri (Body)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2000" dirty="0" smtClean="0">
                <a:latin typeface="Calibri (Body)"/>
              </a:rPr>
              <a:t>Objasne relevantnost konfiskacije prihoda od kriminala i odnosa prema </a:t>
            </a:r>
            <a:r>
              <a:rPr lang="sr-Latn-BA" sz="2000" dirty="0" smtClean="0">
                <a:latin typeface="Calibri (Body)"/>
              </a:rPr>
              <a:t>internet </a:t>
            </a:r>
            <a:r>
              <a:rPr lang="vi-VN" sz="2000" dirty="0" smtClean="0">
                <a:latin typeface="Calibri (Body)"/>
              </a:rPr>
              <a:t>kriminalu i drugim vrstama istra</a:t>
            </a:r>
            <a:r>
              <a:rPr lang="sr-Latn-BA" sz="2000" dirty="0" smtClean="0">
                <a:latin typeface="Calibri (Body)"/>
              </a:rPr>
              <a:t>ga</a:t>
            </a:r>
            <a:r>
              <a:rPr lang="vi-VN" sz="2000" dirty="0" smtClean="0">
                <a:latin typeface="Calibri (Body)"/>
              </a:rPr>
              <a:t> o kriminalu na </a:t>
            </a:r>
            <a:r>
              <a:rPr lang="sr-Latn-BA" sz="2000" dirty="0" smtClean="0">
                <a:latin typeface="Calibri (Body)"/>
              </a:rPr>
              <a:t>internetu</a:t>
            </a:r>
            <a:endParaRPr lang="en-US" sz="2000" dirty="0" smtClean="0">
              <a:latin typeface="Calibri (Body)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2000" dirty="0" smtClean="0">
                <a:latin typeface="Calibri (Body)"/>
              </a:rPr>
              <a:t>Definiš</a:t>
            </a:r>
            <a:r>
              <a:rPr lang="sr-Latn-BA" sz="2000" dirty="0" smtClean="0">
                <a:latin typeface="Calibri (Body)"/>
              </a:rPr>
              <a:t>u</a:t>
            </a:r>
            <a:r>
              <a:rPr lang="vi-VN" sz="2000" dirty="0" smtClean="0">
                <a:latin typeface="Calibri (Body)"/>
              </a:rPr>
              <a:t> šta je finansijska istraga</a:t>
            </a:r>
            <a:endParaRPr lang="en-US" sz="2000" dirty="0" smtClean="0">
              <a:latin typeface="Calibri (Body)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2000" dirty="0" smtClean="0">
                <a:latin typeface="Calibri (Body)"/>
              </a:rPr>
              <a:t>Naved</a:t>
            </a:r>
            <a:r>
              <a:rPr lang="sr-Latn-BA" sz="2000" dirty="0" smtClean="0">
                <a:latin typeface="Calibri (Body)"/>
              </a:rPr>
              <a:t>u</a:t>
            </a:r>
            <a:r>
              <a:rPr lang="vi-VN" sz="2000" dirty="0" smtClean="0">
                <a:latin typeface="Calibri (Body)"/>
              </a:rPr>
              <a:t> relevantne međunarodne pravne instrumente</a:t>
            </a:r>
            <a:endParaRPr lang="en-US" sz="2000" dirty="0" smtClean="0">
              <a:latin typeface="Calibri (Body)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2000" dirty="0" smtClean="0">
                <a:latin typeface="Calibri (Body)"/>
              </a:rPr>
              <a:t>Definiš</a:t>
            </a:r>
            <a:r>
              <a:rPr lang="sr-Latn-BA" sz="2000" dirty="0" smtClean="0">
                <a:latin typeface="Calibri (Body)"/>
              </a:rPr>
              <a:t>u</a:t>
            </a:r>
            <a:r>
              <a:rPr lang="vi-VN" sz="2000" dirty="0" smtClean="0">
                <a:latin typeface="Calibri (Body)"/>
              </a:rPr>
              <a:t> relevantne izraze</a:t>
            </a:r>
            <a:endParaRPr lang="en-US" sz="2000" dirty="0" smtClean="0">
              <a:latin typeface="Calibri (Body)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2000" dirty="0" smtClean="0">
                <a:latin typeface="Calibri (Body)"/>
              </a:rPr>
              <a:t>Razum</a:t>
            </a:r>
            <a:r>
              <a:rPr lang="sr-Latn-BA" sz="2000" dirty="0" smtClean="0">
                <a:latin typeface="Calibri (Body)"/>
              </a:rPr>
              <a:t>eju</a:t>
            </a:r>
            <a:r>
              <a:rPr lang="vi-VN" sz="2000" dirty="0" smtClean="0">
                <a:latin typeface="Calibri (Body)"/>
              </a:rPr>
              <a:t> četiri elementa finansijske istrage</a:t>
            </a:r>
            <a:endParaRPr lang="sr-Latn-BA" sz="2000" dirty="0" smtClean="0">
              <a:latin typeface="Calibri (Body)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2000" dirty="0" smtClean="0">
                <a:latin typeface="Calibri (Body)"/>
              </a:rPr>
              <a:t>Opiš</a:t>
            </a:r>
            <a:r>
              <a:rPr lang="sr-Latn-BA" sz="2000" dirty="0" smtClean="0">
                <a:latin typeface="Calibri (Body)"/>
              </a:rPr>
              <a:t>u</a:t>
            </a:r>
            <a:r>
              <a:rPr lang="vi-VN" sz="2000" dirty="0" smtClean="0">
                <a:latin typeface="Calibri (Body)"/>
              </a:rPr>
              <a:t> različite režime konfiskacije</a:t>
            </a:r>
            <a:endParaRPr lang="en-US" sz="2000" dirty="0" smtClean="0">
              <a:latin typeface="Calibri (Body)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2000" dirty="0" smtClean="0">
                <a:latin typeface="Calibri (Body)"/>
              </a:rPr>
              <a:t>Objasne odnos prema pranju novca</a:t>
            </a:r>
            <a:endParaRPr lang="en-US" sz="2000" dirty="0" smtClean="0">
              <a:latin typeface="Calibri (Body)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vi-VN" sz="2000" dirty="0" smtClean="0">
                <a:latin typeface="Calibri (Body)"/>
              </a:rPr>
              <a:t>Razume</a:t>
            </a:r>
            <a:r>
              <a:rPr lang="sr-Latn-BA" sz="2000" dirty="0" smtClean="0">
                <a:latin typeface="Calibri (Body)"/>
              </a:rPr>
              <a:t>ju</a:t>
            </a:r>
            <a:r>
              <a:rPr lang="vi-VN" sz="2000" dirty="0" smtClean="0">
                <a:latin typeface="Calibri (Body)"/>
              </a:rPr>
              <a:t> ulogu </a:t>
            </a:r>
            <a:r>
              <a:rPr lang="sr-Latn-BA" sz="2000" dirty="0" smtClean="0">
                <a:latin typeface="Calibri (Body)"/>
              </a:rPr>
              <a:t>Finansijske obaveštajne službe (</a:t>
            </a:r>
            <a:r>
              <a:rPr lang="vi-VN" sz="2000" dirty="0" smtClean="0">
                <a:latin typeface="Calibri (Body)"/>
              </a:rPr>
              <a:t>FIU</a:t>
            </a:r>
            <a:r>
              <a:rPr lang="sr-Latn-BA" sz="2000" dirty="0" smtClean="0">
                <a:latin typeface="Calibri (Body)"/>
              </a:rPr>
              <a:t>)</a:t>
            </a:r>
            <a:r>
              <a:rPr lang="vi-VN" sz="2000" dirty="0" smtClean="0">
                <a:latin typeface="Calibri (Body)"/>
              </a:rPr>
              <a:t> u istragama </a:t>
            </a:r>
            <a:r>
              <a:rPr lang="sr-Latn-BA" sz="2000" dirty="0" smtClean="0">
                <a:latin typeface="Calibri (Body)"/>
              </a:rPr>
              <a:t>u vezi sa </a:t>
            </a:r>
            <a:r>
              <a:rPr lang="vi-VN" sz="2000" dirty="0" smtClean="0">
                <a:latin typeface="Calibri (Body)"/>
              </a:rPr>
              <a:t>pranj</a:t>
            </a:r>
            <a:r>
              <a:rPr lang="sr-Latn-BA" sz="2000" dirty="0" smtClean="0">
                <a:latin typeface="Calibri (Body)"/>
              </a:rPr>
              <a:t>em</a:t>
            </a:r>
            <a:r>
              <a:rPr lang="vi-VN" sz="2000" dirty="0" smtClean="0">
                <a:latin typeface="Calibri (Body)"/>
              </a:rPr>
              <a:t> novca</a:t>
            </a:r>
            <a:endParaRPr lang="sl-SI" sz="2000" dirty="0" smtClean="0">
              <a:latin typeface="Calibri (Body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6" descr="Question Mark Clip Ar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TextBox 4"/>
          <p:cNvSpPr txBox="1">
            <a:spLocks noChangeArrowheads="1"/>
          </p:cNvSpPr>
          <p:nvPr/>
        </p:nvSpPr>
        <p:spPr bwMode="auto">
          <a:xfrm>
            <a:off x="3071813" y="4500563"/>
            <a:ext cx="211743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BA" sz="5400" dirty="0" smtClean="0"/>
              <a:t>Pitanja</a:t>
            </a:r>
            <a:endParaRPr lang="en-GB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1. </a:t>
            </a:r>
            <a:r>
              <a:rPr lang="sr-Latn-BA" b="1" dirty="0" smtClean="0"/>
              <a:t>Uvod</a:t>
            </a:r>
            <a:endParaRPr lang="en-US" b="1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sr-Latn-BA" dirty="0" smtClean="0"/>
              <a:t>Zašto konfiskacija prihoda od kriminala</a:t>
            </a:r>
            <a:r>
              <a:rPr lang="en-US" dirty="0" smtClean="0"/>
              <a:t>?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sr-Latn-BA" dirty="0" smtClean="0"/>
              <a:t>Šta je finansijska istraga</a:t>
            </a:r>
            <a:r>
              <a:rPr lang="en-US" dirty="0" smtClean="0"/>
              <a:t>?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sr-Latn-BA" dirty="0" smtClean="0"/>
              <a:t>Međunarodni pravni instrumenti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dirty="0" err="1" smtClean="0"/>
              <a:t>Defini</a:t>
            </a:r>
            <a:r>
              <a:rPr lang="sr-Latn-BA" dirty="0" smtClean="0"/>
              <a:t>cije pojmova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1428750"/>
            <a:ext cx="8229600" cy="766763"/>
          </a:xfrm>
        </p:spPr>
        <p:txBody>
          <a:bodyPr/>
          <a:lstStyle/>
          <a:p>
            <a:r>
              <a:rPr lang="sl-SI" sz="2800" b="1" dirty="0" smtClean="0"/>
              <a:t>1.1 Zašto konfiskacija prihoda od internet kriminala</a:t>
            </a:r>
            <a:r>
              <a:rPr lang="en-US" sz="2800" b="1" dirty="0" smtClean="0"/>
              <a:t>?</a:t>
            </a:r>
            <a:r>
              <a:rPr lang="sl-SI" dirty="0" smtClean="0"/>
              <a:t/>
            </a:r>
            <a:br>
              <a:rPr lang="sl-SI" dirty="0" smtClean="0"/>
            </a:br>
            <a:endParaRPr lang="en-US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68313" y="1928813"/>
            <a:ext cx="8229600" cy="4265612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sr-Latn-BA" sz="1900" dirty="0" smtClean="0"/>
              <a:t>Jedan od glavnih motiva ozbiljnog i organizovanog kriminala,</a:t>
            </a:r>
            <a:r>
              <a:rPr lang="en-US" sz="1900" u="sng" dirty="0" smtClean="0"/>
              <a:t> </a:t>
            </a:r>
            <a:r>
              <a:rPr lang="sr-Latn-BA" sz="1900" u="sng" dirty="0" smtClean="0"/>
              <a:t>uključujući i internet kriminal </a:t>
            </a:r>
            <a:r>
              <a:rPr lang="en-US" sz="1900" u="sng" dirty="0" smtClean="0"/>
              <a:t>,</a:t>
            </a:r>
            <a:r>
              <a:rPr lang="en-US" sz="1900" dirty="0" smtClean="0"/>
              <a:t> </a:t>
            </a:r>
            <a:r>
              <a:rPr lang="sr-Latn-BA" sz="1900" dirty="0" smtClean="0"/>
              <a:t>jeste finansijska korist</a:t>
            </a:r>
            <a:endParaRPr lang="sl-SI" sz="19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900" dirty="0" smtClean="0"/>
              <a:t> </a:t>
            </a:r>
            <a:endParaRPr lang="sl-SI" sz="19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1900" dirty="0" err="1" smtClean="0"/>
              <a:t>Efe</a:t>
            </a:r>
            <a:r>
              <a:rPr lang="sr-Latn-BA" sz="1900" dirty="0" smtClean="0"/>
              <a:t>kti konfiskacije prihoda od kriminala</a:t>
            </a:r>
            <a:r>
              <a:rPr lang="en-US" sz="1900" dirty="0" smtClean="0"/>
              <a:t> : </a:t>
            </a:r>
            <a:endParaRPr lang="sl-SI" sz="1900" dirty="0" smtClean="0"/>
          </a:p>
          <a:p>
            <a:pPr>
              <a:lnSpc>
                <a:spcPct val="90000"/>
              </a:lnSpc>
            </a:pPr>
            <a:r>
              <a:rPr lang="en-US" sz="1700" dirty="0" err="1" smtClean="0"/>
              <a:t>Preventiv</a:t>
            </a:r>
            <a:r>
              <a:rPr lang="sr-Latn-BA" sz="1700" dirty="0" smtClean="0"/>
              <a:t>ni</a:t>
            </a:r>
            <a:r>
              <a:rPr lang="en-US" sz="1700" dirty="0" smtClean="0"/>
              <a:t>, </a:t>
            </a:r>
            <a:r>
              <a:rPr lang="sr-Latn-BA" sz="1700" dirty="0" smtClean="0"/>
              <a:t>jer je ekonomska dobit razlog za većinu krivičnih dela</a:t>
            </a:r>
            <a:r>
              <a:rPr lang="en-US" sz="1700" dirty="0" smtClean="0"/>
              <a:t>;</a:t>
            </a:r>
            <a:endParaRPr lang="sl-SI" sz="1700" dirty="0" smtClean="0"/>
          </a:p>
          <a:p>
            <a:pPr>
              <a:lnSpc>
                <a:spcPct val="90000"/>
              </a:lnSpc>
            </a:pPr>
            <a:r>
              <a:rPr lang="sr-Latn-BA" sz="1700" dirty="0" smtClean="0"/>
              <a:t>Ona sprečava </a:t>
            </a:r>
            <a:r>
              <a:rPr lang="en-US" sz="1700" dirty="0" err="1" smtClean="0"/>
              <a:t>infiltra</a:t>
            </a:r>
            <a:r>
              <a:rPr lang="sr-Latn-BA" sz="1700" dirty="0" smtClean="0"/>
              <a:t>ciju </a:t>
            </a:r>
            <a:r>
              <a:rPr lang="en-US" sz="1700" dirty="0" err="1" smtClean="0"/>
              <a:t>ilegal</a:t>
            </a:r>
            <a:r>
              <a:rPr lang="sr-Latn-BA" sz="1700" dirty="0" smtClean="0"/>
              <a:t>nog </a:t>
            </a:r>
            <a:r>
              <a:rPr lang="en-US" sz="1700" dirty="0" smtClean="0"/>
              <a:t>profit</a:t>
            </a:r>
            <a:r>
              <a:rPr lang="sr-Latn-BA" sz="1700" dirty="0" smtClean="0"/>
              <a:t>a</a:t>
            </a:r>
            <a:r>
              <a:rPr lang="en-US" sz="1700" dirty="0" smtClean="0"/>
              <a:t> </a:t>
            </a:r>
            <a:r>
              <a:rPr lang="sr-Latn-BA" sz="1700" dirty="0" smtClean="0"/>
              <a:t>i korupcije u zakonitu </a:t>
            </a:r>
            <a:r>
              <a:rPr lang="en-US" sz="1700" dirty="0" smtClean="0"/>
              <a:t>e</a:t>
            </a:r>
            <a:r>
              <a:rPr lang="sr-Latn-BA" sz="1700" dirty="0" smtClean="0"/>
              <a:t>k</a:t>
            </a:r>
            <a:r>
              <a:rPr lang="en-US" sz="1700" dirty="0" err="1" smtClean="0"/>
              <a:t>onom</a:t>
            </a:r>
            <a:r>
              <a:rPr lang="sr-Latn-BA" sz="1700" dirty="0" smtClean="0"/>
              <a:t>iju</a:t>
            </a:r>
            <a:r>
              <a:rPr lang="en-US" sz="1700" dirty="0" smtClean="0"/>
              <a:t>;</a:t>
            </a:r>
            <a:endParaRPr lang="sl-SI" sz="1700" dirty="0" smtClean="0"/>
          </a:p>
          <a:p>
            <a:pPr>
              <a:lnSpc>
                <a:spcPct val="90000"/>
              </a:lnSpc>
            </a:pPr>
            <a:r>
              <a:rPr lang="sr-Latn-BA" sz="1700" dirty="0" smtClean="0"/>
              <a:t>Ona uklanja </a:t>
            </a:r>
            <a:r>
              <a:rPr lang="en-US" sz="1700" dirty="0" smtClean="0"/>
              <a:t>instrument </a:t>
            </a:r>
            <a:r>
              <a:rPr lang="sr-Latn-BA" sz="1700" dirty="0" smtClean="0"/>
              <a:t>za izvršenje budućih zločina</a:t>
            </a:r>
            <a:r>
              <a:rPr lang="en-US" sz="1700" dirty="0" smtClean="0"/>
              <a:t>;</a:t>
            </a:r>
            <a:endParaRPr lang="sl-SI" sz="1700" dirty="0" smtClean="0"/>
          </a:p>
          <a:p>
            <a:pPr>
              <a:lnSpc>
                <a:spcPct val="90000"/>
              </a:lnSpc>
            </a:pPr>
            <a:r>
              <a:rPr lang="sr-Latn-BA" sz="1700" dirty="0" smtClean="0"/>
              <a:t>Ona pomaže da se usmeri na najviše rukovodstvo krivične organizacije</a:t>
            </a:r>
            <a:r>
              <a:rPr lang="en-US" sz="1700" dirty="0" smtClean="0"/>
              <a:t>;</a:t>
            </a:r>
            <a:endParaRPr lang="sl-SI" sz="1700" dirty="0" smtClean="0"/>
          </a:p>
          <a:p>
            <a:pPr>
              <a:lnSpc>
                <a:spcPct val="90000"/>
              </a:lnSpc>
            </a:pPr>
            <a:r>
              <a:rPr lang="sr-Latn-BA" sz="1700" dirty="0" smtClean="0"/>
              <a:t>Ona podržava vladavinu prava i načelo da niko ne bi trebalo da ima koristi od kriminala</a:t>
            </a:r>
            <a:r>
              <a:rPr lang="en-US" sz="1700" dirty="0" smtClean="0"/>
              <a:t>. </a:t>
            </a:r>
            <a:endParaRPr lang="sl-SI" sz="17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sl-SI" sz="1900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sl-SI" sz="1900" dirty="0" smtClean="0"/>
              <a:t>Faze KONFISKACIJE </a:t>
            </a:r>
          </a:p>
          <a:p>
            <a:pPr>
              <a:lnSpc>
                <a:spcPct val="90000"/>
              </a:lnSpc>
            </a:pPr>
            <a:r>
              <a:rPr lang="en-US" sz="1700" dirty="0" smtClean="0"/>
              <a:t>I</a:t>
            </a:r>
            <a:r>
              <a:rPr lang="sr-Latn-BA" sz="1700" dirty="0" smtClean="0"/>
              <a:t>stražna faza</a:t>
            </a:r>
            <a:r>
              <a:rPr lang="en-US" sz="1700" dirty="0" smtClean="0"/>
              <a:t> – </a:t>
            </a:r>
            <a:r>
              <a:rPr lang="en-US" sz="1700" dirty="0" err="1" smtClean="0"/>
              <a:t>finan</a:t>
            </a:r>
            <a:r>
              <a:rPr lang="sr-Latn-BA" sz="1700" dirty="0" smtClean="0"/>
              <a:t>sijska istraga</a:t>
            </a:r>
            <a:r>
              <a:rPr lang="sl-SI" sz="1700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sr-Latn-BA" sz="1700" dirty="0" smtClean="0"/>
              <a:t>Sudska faza</a:t>
            </a:r>
            <a:r>
              <a:rPr lang="sl-SI" sz="1700" dirty="0" smtClean="0"/>
              <a:t> – odluka o k</a:t>
            </a:r>
            <a:r>
              <a:rPr lang="en-US" sz="1700" dirty="0" err="1" smtClean="0"/>
              <a:t>onfis</a:t>
            </a:r>
            <a:r>
              <a:rPr lang="sr-Latn-BA" sz="1700" dirty="0" smtClean="0"/>
              <a:t>kaciji</a:t>
            </a:r>
            <a:endParaRPr lang="sl-SI" sz="1700" dirty="0" smtClean="0"/>
          </a:p>
          <a:p>
            <a:pPr>
              <a:lnSpc>
                <a:spcPct val="90000"/>
              </a:lnSpc>
            </a:pPr>
            <a:r>
              <a:rPr lang="sr-Latn-BA" sz="1700" dirty="0" smtClean="0"/>
              <a:t>Faza odlaganja</a:t>
            </a:r>
            <a:r>
              <a:rPr lang="sl-SI" sz="1700" dirty="0" smtClean="0"/>
              <a:t> – izvršenje, podela aktive (imovine)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68313" y="1428750"/>
            <a:ext cx="8229600" cy="500063"/>
          </a:xfrm>
        </p:spPr>
        <p:txBody>
          <a:bodyPr/>
          <a:lstStyle/>
          <a:p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3200" b="1" dirty="0" smtClean="0"/>
              <a:t>1.2 Šta je finansijska istraga</a:t>
            </a:r>
            <a:r>
              <a:rPr lang="en-US" sz="3200" b="1" dirty="0" smtClean="0"/>
              <a:t>?</a:t>
            </a:r>
            <a:r>
              <a:rPr lang="sl-SI" dirty="0" smtClean="0"/>
              <a:t/>
            </a:r>
            <a:br>
              <a:rPr lang="sl-SI" dirty="0" smtClean="0"/>
            </a:br>
            <a:endParaRPr 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68313" y="1928813"/>
            <a:ext cx="8229600" cy="4308475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vi-VN" sz="1600" dirty="0" smtClean="0">
                <a:latin typeface="Calibri Body"/>
              </a:rPr>
              <a:t>inansijska istraga je </a:t>
            </a:r>
            <a:r>
              <a:rPr lang="vi-VN" sz="1600" b="1" dirty="0" smtClean="0">
                <a:latin typeface="Calibri Body"/>
              </a:rPr>
              <a:t>istra</a:t>
            </a:r>
            <a:r>
              <a:rPr lang="sr-Latn-BA" sz="1600" b="1" dirty="0" smtClean="0">
                <a:latin typeface="Calibri Body"/>
              </a:rPr>
              <a:t>ž</a:t>
            </a:r>
            <a:r>
              <a:rPr lang="vi-VN" sz="1600" b="1" dirty="0" smtClean="0">
                <a:latin typeface="Calibri Body"/>
              </a:rPr>
              <a:t>ivacka metoda</a:t>
            </a:r>
            <a:r>
              <a:rPr lang="vi-VN" sz="1600" dirty="0" smtClean="0">
                <a:latin typeface="Calibri Body"/>
              </a:rPr>
              <a:t> i trebalo bi </a:t>
            </a:r>
            <a:r>
              <a:rPr lang="sr-Latn-BA" sz="1600" dirty="0" smtClean="0">
                <a:latin typeface="Calibri Body"/>
              </a:rPr>
              <a:t>da </a:t>
            </a:r>
            <a:r>
              <a:rPr lang="vi-VN" sz="1600" dirty="0" smtClean="0">
                <a:latin typeface="Calibri Body"/>
              </a:rPr>
              <a:t>se </a:t>
            </a:r>
            <a:r>
              <a:rPr lang="vi-VN" sz="1600" b="1" dirty="0" smtClean="0">
                <a:latin typeface="Calibri Body"/>
              </a:rPr>
              <a:t>odvija paralelno</a:t>
            </a:r>
            <a:r>
              <a:rPr lang="vi-VN" sz="1600" dirty="0" smtClean="0">
                <a:latin typeface="Calibri Body"/>
              </a:rPr>
              <a:t> sa krivi</a:t>
            </a:r>
            <a:r>
              <a:rPr lang="sr-Latn-BA" sz="1600" dirty="0" smtClean="0">
                <a:latin typeface="Calibri Body"/>
              </a:rPr>
              <a:t>č</a:t>
            </a:r>
            <a:r>
              <a:rPr lang="vi-VN" sz="1600" dirty="0" smtClean="0">
                <a:latin typeface="Calibri Body"/>
              </a:rPr>
              <a:t>nom istragom </a:t>
            </a:r>
            <a:r>
              <a:rPr lang="vi-VN" sz="1600" b="1" dirty="0" smtClean="0">
                <a:latin typeface="Calibri Body"/>
              </a:rPr>
              <a:t>profitabilnog</a:t>
            </a:r>
            <a:r>
              <a:rPr lang="vi-VN" sz="1600" dirty="0" smtClean="0">
                <a:latin typeface="Calibri Body"/>
              </a:rPr>
              <a:t> </a:t>
            </a:r>
            <a:r>
              <a:rPr lang="vi-VN" sz="1600" b="1" dirty="0" smtClean="0">
                <a:latin typeface="Calibri Body"/>
              </a:rPr>
              <a:t>kriminala</a:t>
            </a:r>
            <a:r>
              <a:rPr lang="vi-VN" sz="1600" dirty="0" smtClean="0">
                <a:latin typeface="Calibri Body"/>
              </a:rPr>
              <a:t> sa glavnom (ali ne i </a:t>
            </a:r>
            <a:r>
              <a:rPr lang="sr-Latn-BA" sz="1600" dirty="0" smtClean="0">
                <a:latin typeface="Calibri Body"/>
              </a:rPr>
              <a:t>isključivom</a:t>
            </a:r>
            <a:r>
              <a:rPr lang="vi-VN" sz="1600" dirty="0" smtClean="0">
                <a:latin typeface="Calibri Body"/>
              </a:rPr>
              <a:t>) </a:t>
            </a:r>
            <a:r>
              <a:rPr lang="vi-VN" sz="1600" b="1" dirty="0" smtClean="0">
                <a:latin typeface="Calibri Body"/>
              </a:rPr>
              <a:t>namenom</a:t>
            </a:r>
            <a:r>
              <a:rPr lang="vi-VN" sz="1600" dirty="0" smtClean="0">
                <a:latin typeface="Calibri Body"/>
              </a:rPr>
              <a:t> </a:t>
            </a:r>
            <a:r>
              <a:rPr lang="vi-VN" sz="1600" b="1" dirty="0" smtClean="0">
                <a:latin typeface="Calibri Body"/>
              </a:rPr>
              <a:t>pra</a:t>
            </a:r>
            <a:r>
              <a:rPr lang="sr-Latn-BA" sz="1600" b="1" dirty="0" smtClean="0">
                <a:latin typeface="Calibri Body"/>
              </a:rPr>
              <a:t>ćenja </a:t>
            </a:r>
            <a:r>
              <a:rPr lang="vi-VN" sz="1600" b="1" dirty="0" smtClean="0">
                <a:latin typeface="Calibri Body"/>
              </a:rPr>
              <a:t>i zamrzavanja prihoda</a:t>
            </a:r>
            <a:r>
              <a:rPr lang="vi-VN" sz="1600" dirty="0" smtClean="0">
                <a:latin typeface="Calibri Body"/>
              </a:rPr>
              <a:t> od kriminala s ciljem nj</a:t>
            </a:r>
            <a:r>
              <a:rPr lang="sr-Latn-BA" sz="1600" dirty="0" smtClean="0">
                <a:latin typeface="Calibri Body"/>
              </a:rPr>
              <a:t>egove ko</a:t>
            </a:r>
            <a:r>
              <a:rPr lang="vi-VN" sz="1600" dirty="0" smtClean="0">
                <a:latin typeface="Calibri Body"/>
              </a:rPr>
              <a:t>načne konfiskacije.</a:t>
            </a:r>
            <a:endParaRPr lang="sr-Latn-BA" sz="1600" dirty="0" smtClean="0">
              <a:latin typeface="Calibri Body"/>
            </a:endParaRPr>
          </a:p>
          <a:p>
            <a:pPr>
              <a:lnSpc>
                <a:spcPct val="90000"/>
              </a:lnSpc>
              <a:buNone/>
            </a:pPr>
            <a:endParaRPr lang="sr-Latn-BA" sz="1600" dirty="0" smtClean="0">
              <a:latin typeface="Calibri Body"/>
            </a:endParaRPr>
          </a:p>
          <a:p>
            <a:pPr>
              <a:lnSpc>
                <a:spcPct val="90000"/>
              </a:lnSpc>
              <a:buNone/>
            </a:pPr>
            <a:r>
              <a:rPr lang="vi-VN" sz="1600" dirty="0" smtClean="0">
                <a:latin typeface="Calibri Body"/>
              </a:rPr>
              <a:t>Finansijska istraga </a:t>
            </a:r>
            <a:r>
              <a:rPr lang="sr-Latn-BA" sz="1600" dirty="0" smtClean="0">
                <a:latin typeface="Calibri Body"/>
              </a:rPr>
              <a:t>kao je </a:t>
            </a:r>
            <a:r>
              <a:rPr lang="vi-VN" sz="1600" dirty="0" smtClean="0">
                <a:latin typeface="Calibri Body"/>
              </a:rPr>
              <a:t>defini</a:t>
            </a:r>
            <a:r>
              <a:rPr lang="sr-Latn-BA" sz="1600" dirty="0" smtClean="0">
                <a:latin typeface="Calibri Body"/>
              </a:rPr>
              <a:t>še</a:t>
            </a:r>
            <a:r>
              <a:rPr lang="vi-VN" sz="1600" dirty="0" smtClean="0">
                <a:latin typeface="Calibri Body"/>
              </a:rPr>
              <a:t> FATF:</a:t>
            </a:r>
            <a:endParaRPr lang="sr-Latn-BA" sz="1600" dirty="0" smtClean="0">
              <a:latin typeface="Calibri Body"/>
            </a:endParaRPr>
          </a:p>
          <a:p>
            <a:pPr>
              <a:lnSpc>
                <a:spcPct val="90000"/>
              </a:lnSpc>
              <a:buNone/>
            </a:pPr>
            <a:r>
              <a:rPr lang="vi-VN" sz="1600" dirty="0" smtClean="0">
                <a:latin typeface="Calibri Body"/>
              </a:rPr>
              <a:t>istraživanje finansijskih poslova u vezi sa kriminalnim aktivnostima, s ciljem:</a:t>
            </a:r>
            <a:endParaRPr lang="sr-Latn-BA" sz="1600" dirty="0" smtClean="0">
              <a:latin typeface="Calibri Body"/>
            </a:endParaRPr>
          </a:p>
          <a:p>
            <a:pPr>
              <a:lnSpc>
                <a:spcPct val="90000"/>
              </a:lnSpc>
            </a:pPr>
            <a:r>
              <a:rPr lang="vi-VN" sz="1600" dirty="0" smtClean="0">
                <a:latin typeface="Calibri Body"/>
              </a:rPr>
              <a:t>utvrđivanj</a:t>
            </a:r>
            <a:r>
              <a:rPr lang="sr-Latn-BA" sz="1600" dirty="0" smtClean="0">
                <a:latin typeface="Calibri Body"/>
              </a:rPr>
              <a:t>a</a:t>
            </a:r>
            <a:r>
              <a:rPr lang="vi-VN" sz="1600" dirty="0" smtClean="0">
                <a:latin typeface="Calibri Body"/>
              </a:rPr>
              <a:t> obima kriminalnih mreža ili obima kriminaliteta;</a:t>
            </a:r>
            <a:endParaRPr lang="sr-Latn-BA" sz="1600" dirty="0" smtClean="0">
              <a:latin typeface="Calibri Body"/>
            </a:endParaRPr>
          </a:p>
          <a:p>
            <a:pPr>
              <a:lnSpc>
                <a:spcPct val="90000"/>
              </a:lnSpc>
            </a:pPr>
            <a:r>
              <a:rPr lang="sr-Latn-BA" sz="1600" dirty="0" smtClean="0">
                <a:latin typeface="Calibri Body"/>
              </a:rPr>
              <a:t>i</a:t>
            </a:r>
            <a:r>
              <a:rPr lang="vi-VN" sz="1600" dirty="0" smtClean="0">
                <a:latin typeface="Calibri Body"/>
              </a:rPr>
              <a:t>dentifik</a:t>
            </a:r>
            <a:r>
              <a:rPr lang="sr-Latn-BA" sz="1600" dirty="0" smtClean="0">
                <a:latin typeface="Calibri Body"/>
              </a:rPr>
              <a:t>acije </a:t>
            </a:r>
            <a:r>
              <a:rPr lang="vi-VN" sz="1600" dirty="0" smtClean="0">
                <a:latin typeface="Calibri Body"/>
              </a:rPr>
              <a:t>i pra</a:t>
            </a:r>
            <a:r>
              <a:rPr lang="sr-Latn-BA" sz="1600" dirty="0" smtClean="0">
                <a:latin typeface="Calibri Body"/>
              </a:rPr>
              <a:t>ćenja</a:t>
            </a:r>
            <a:r>
              <a:rPr lang="vi-VN" sz="1600" dirty="0" smtClean="0">
                <a:latin typeface="Calibri Body"/>
              </a:rPr>
              <a:t> prihod od kriminala, terorističkih fondova ili bilo koje druge imovine koja je</a:t>
            </a:r>
            <a:r>
              <a:rPr lang="sr-Latn-BA" sz="1600" dirty="0" smtClean="0">
                <a:latin typeface="Calibri Body"/>
              </a:rPr>
              <a:t>ste</a:t>
            </a:r>
            <a:r>
              <a:rPr lang="vi-VN" sz="1600" dirty="0" smtClean="0">
                <a:latin typeface="Calibri Body"/>
              </a:rPr>
              <a:t> ili može </a:t>
            </a:r>
            <a:r>
              <a:rPr lang="sr-Latn-BA" sz="1600" dirty="0" smtClean="0">
                <a:latin typeface="Calibri Body"/>
              </a:rPr>
              <a:t>da </a:t>
            </a:r>
            <a:r>
              <a:rPr lang="vi-VN" sz="1600" dirty="0" smtClean="0">
                <a:latin typeface="Calibri Body"/>
              </a:rPr>
              <a:t>posta</a:t>
            </a:r>
            <a:r>
              <a:rPr lang="sr-Latn-BA" sz="1600" dirty="0" smtClean="0">
                <a:latin typeface="Calibri Body"/>
              </a:rPr>
              <a:t>ne </a:t>
            </a:r>
            <a:r>
              <a:rPr lang="vi-VN" sz="1600" dirty="0" smtClean="0">
                <a:latin typeface="Calibri Body"/>
              </a:rPr>
              <a:t>predmet konfiskacije;</a:t>
            </a:r>
            <a:endParaRPr lang="sr-Latn-BA" sz="1600" dirty="0" smtClean="0">
              <a:latin typeface="Calibri Body"/>
            </a:endParaRPr>
          </a:p>
          <a:p>
            <a:pPr>
              <a:lnSpc>
                <a:spcPct val="90000"/>
              </a:lnSpc>
            </a:pPr>
            <a:r>
              <a:rPr lang="vi-VN" sz="1600" dirty="0" smtClean="0">
                <a:latin typeface="Calibri Body"/>
              </a:rPr>
              <a:t>i razvija</a:t>
            </a:r>
            <a:r>
              <a:rPr lang="sr-Latn-BA" sz="1600" dirty="0" smtClean="0">
                <a:latin typeface="Calibri Body"/>
              </a:rPr>
              <a:t>nje</a:t>
            </a:r>
            <a:r>
              <a:rPr lang="vi-VN" sz="1600" dirty="0" smtClean="0">
                <a:latin typeface="Calibri Body"/>
              </a:rPr>
              <a:t> dokaz</a:t>
            </a:r>
            <a:r>
              <a:rPr lang="sr-Latn-BA" sz="1600" dirty="0" smtClean="0">
                <a:latin typeface="Calibri Body"/>
              </a:rPr>
              <a:t>a</a:t>
            </a:r>
            <a:r>
              <a:rPr lang="vi-VN" sz="1600" dirty="0" smtClean="0">
                <a:latin typeface="Calibri Body"/>
              </a:rPr>
              <a:t> koji se mogu koristiti u krivičnom postupku.</a:t>
            </a:r>
            <a:endParaRPr lang="sr-Latn-BA" sz="1600" dirty="0" smtClean="0">
              <a:latin typeface="Calibri Body"/>
            </a:endParaRPr>
          </a:p>
          <a:p>
            <a:pPr>
              <a:lnSpc>
                <a:spcPct val="90000"/>
              </a:lnSpc>
              <a:buNone/>
            </a:pPr>
            <a:endParaRPr lang="sr-Latn-BA" sz="1600" dirty="0" smtClean="0">
              <a:latin typeface="Calibri Body"/>
            </a:endParaRPr>
          </a:p>
          <a:p>
            <a:pPr>
              <a:lnSpc>
                <a:spcPct val="90000"/>
              </a:lnSpc>
            </a:pPr>
            <a:r>
              <a:rPr lang="vi-VN" sz="1600" dirty="0" smtClean="0">
                <a:latin typeface="Calibri Body"/>
              </a:rPr>
              <a:t>Kako s</a:t>
            </a:r>
            <a:r>
              <a:rPr lang="sr-Latn-BA" sz="1600" dirty="0" smtClean="0">
                <a:latin typeface="Calibri Body"/>
              </a:rPr>
              <a:t>e</a:t>
            </a:r>
            <a:r>
              <a:rPr lang="vi-VN" sz="1600" dirty="0" smtClean="0">
                <a:latin typeface="Calibri Body"/>
              </a:rPr>
              <a:t> kriminaln</a:t>
            </a:r>
            <a:r>
              <a:rPr lang="sr-Latn-BA" sz="1600" dirty="0" smtClean="0">
                <a:latin typeface="Calibri Body"/>
              </a:rPr>
              <a:t>a </a:t>
            </a:r>
            <a:r>
              <a:rPr lang="vi-VN" sz="1600" dirty="0" smtClean="0">
                <a:latin typeface="Calibri Body"/>
              </a:rPr>
              <a:t>dobit uglavnom legaliz</a:t>
            </a:r>
            <a:r>
              <a:rPr lang="sr-Latn-BA" sz="1600" dirty="0" smtClean="0">
                <a:latin typeface="Calibri Body"/>
              </a:rPr>
              <a:t>uje </a:t>
            </a:r>
            <a:r>
              <a:rPr lang="vi-VN" sz="1600" dirty="0" smtClean="0">
                <a:latin typeface="Calibri Body"/>
              </a:rPr>
              <a:t>i barem delimično ponov</a:t>
            </a:r>
            <a:r>
              <a:rPr lang="sr-Latn-BA" sz="1600" dirty="0" smtClean="0">
                <a:latin typeface="Calibri Body"/>
              </a:rPr>
              <a:t>o koristi </a:t>
            </a:r>
            <a:r>
              <a:rPr lang="vi-VN" sz="1600" dirty="0" smtClean="0">
                <a:latin typeface="Calibri Body"/>
              </a:rPr>
              <a:t>u </a:t>
            </a:r>
            <a:r>
              <a:rPr lang="sr-Latn-BA" sz="1600" dirty="0" smtClean="0">
                <a:latin typeface="Calibri Body"/>
              </a:rPr>
              <a:t>zakonitoj </a:t>
            </a:r>
            <a:r>
              <a:rPr lang="vi-VN" sz="1600" dirty="0" smtClean="0">
                <a:latin typeface="Calibri Body"/>
              </a:rPr>
              <a:t>ekonomiji, finansijska istraga može biti povezana</a:t>
            </a:r>
            <a:r>
              <a:rPr lang="sr-Latn-BA" sz="1600" dirty="0" smtClean="0">
                <a:latin typeface="Calibri Body"/>
              </a:rPr>
              <a:t> sa</a:t>
            </a:r>
            <a:r>
              <a:rPr lang="vi-VN" sz="1600" dirty="0" smtClean="0">
                <a:latin typeface="Calibri Body"/>
              </a:rPr>
              <a:t> i / ili dovesti do istrage o </a:t>
            </a:r>
            <a:r>
              <a:rPr lang="vi-VN" sz="1600" b="1" dirty="0" smtClean="0">
                <a:latin typeface="Calibri Body"/>
              </a:rPr>
              <a:t>pranju novca.</a:t>
            </a:r>
            <a:r>
              <a:rPr lang="vi-VN" sz="1600" dirty="0" smtClean="0">
                <a:latin typeface="Calibri Body"/>
              </a:rPr>
              <a:t> Finansijska istraga može dovesti do sumnje na krivično delo pranja novca i</a:t>
            </a:r>
            <a:r>
              <a:rPr lang="sr-Latn-BA" sz="1600" dirty="0" smtClean="0">
                <a:latin typeface="Calibri Body"/>
              </a:rPr>
              <a:t> o</a:t>
            </a:r>
            <a:r>
              <a:rPr lang="vi-VN" sz="1600" dirty="0" smtClean="0">
                <a:latin typeface="Calibri Body"/>
              </a:rPr>
              <a:t>br</a:t>
            </a:r>
            <a:r>
              <a:rPr lang="sr-Latn-BA" sz="1600" dirty="0" smtClean="0">
                <a:latin typeface="Calibri Body"/>
              </a:rPr>
              <a:t>nuto</a:t>
            </a:r>
            <a:r>
              <a:rPr lang="vi-VN" sz="1600" dirty="0" smtClean="0">
                <a:latin typeface="Calibri Body"/>
              </a:rPr>
              <a:t>.</a:t>
            </a:r>
            <a:endParaRPr lang="sr-Latn-BA" sz="1600" dirty="0" smtClean="0">
              <a:latin typeface="Calibri Body"/>
            </a:endParaRPr>
          </a:p>
          <a:p>
            <a:pPr>
              <a:lnSpc>
                <a:spcPct val="90000"/>
              </a:lnSpc>
            </a:pPr>
            <a:r>
              <a:rPr lang="vi-VN" sz="1600" b="1" dirty="0" smtClean="0">
                <a:latin typeface="Calibri Body"/>
              </a:rPr>
              <a:t>Koja je nacionalna definicija finansijske istrage?</a:t>
            </a:r>
            <a:endParaRPr lang="sl-SI" sz="1600" dirty="0" smtClean="0">
              <a:latin typeface="Calibri Bod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68313" y="1428750"/>
            <a:ext cx="8229600" cy="500063"/>
          </a:xfrm>
        </p:spPr>
        <p:txBody>
          <a:bodyPr/>
          <a:lstStyle/>
          <a:p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3200" b="1" dirty="0" smtClean="0"/>
              <a:t>1.3 </a:t>
            </a:r>
            <a:r>
              <a:rPr lang="sr-Latn-BA" sz="3200" b="1" dirty="0" smtClean="0"/>
              <a:t>Međunarodni pravni </a:t>
            </a:r>
            <a:r>
              <a:rPr lang="en-US" sz="3200" b="1" dirty="0" smtClean="0"/>
              <a:t>instrument</a:t>
            </a:r>
            <a:r>
              <a:rPr lang="sr-Latn-BA" sz="3200" b="1" dirty="0" smtClean="0"/>
              <a:t>i</a:t>
            </a:r>
            <a:r>
              <a:rPr lang="sl-SI" sz="3200" b="1" dirty="0" smtClean="0"/>
              <a:t> </a:t>
            </a:r>
            <a:r>
              <a:rPr lang="sl-SI" dirty="0" smtClean="0"/>
              <a:t/>
            </a:r>
            <a:br>
              <a:rPr lang="sl-SI" dirty="0" smtClean="0"/>
            </a:br>
            <a:endParaRPr lang="en-US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68313" y="1928813"/>
            <a:ext cx="8229600" cy="4265612"/>
          </a:xfrm>
        </p:spPr>
        <p:txBody>
          <a:bodyPr/>
          <a:lstStyle/>
          <a:p>
            <a:pPr>
              <a:buNone/>
            </a:pPr>
            <a:r>
              <a:rPr lang="vi-VN" sz="1800" dirty="0" smtClean="0">
                <a:latin typeface="Calibri Body"/>
              </a:rPr>
              <a:t>"</a:t>
            </a:r>
            <a:r>
              <a:rPr lang="vi-VN" sz="1800" b="1" dirty="0" smtClean="0">
                <a:latin typeface="Calibri Body"/>
              </a:rPr>
              <a:t>Niko ne bi trebalo da ima koristi od kriminala i </a:t>
            </a:r>
            <a:r>
              <a:rPr lang="sr-Latn-BA" sz="1800" b="1" dirty="0" smtClean="0">
                <a:latin typeface="Calibri Body"/>
              </a:rPr>
              <a:t>da </a:t>
            </a:r>
            <a:r>
              <a:rPr lang="vi-VN" sz="1800" b="1" dirty="0" smtClean="0">
                <a:latin typeface="Calibri Body"/>
              </a:rPr>
              <a:t>zadrž</a:t>
            </a:r>
            <a:r>
              <a:rPr lang="sr-Latn-BA" sz="1800" b="1" dirty="0" smtClean="0">
                <a:latin typeface="Calibri Body"/>
              </a:rPr>
              <a:t>ava</a:t>
            </a:r>
            <a:r>
              <a:rPr lang="vi-VN" sz="1800" b="1" dirty="0" smtClean="0">
                <a:latin typeface="Calibri Body"/>
              </a:rPr>
              <a:t> prihode od kriminala". </a:t>
            </a:r>
            <a:endParaRPr lang="sr-Latn-BA" sz="1800" b="1" dirty="0" smtClean="0">
              <a:latin typeface="Calibri Body"/>
            </a:endParaRPr>
          </a:p>
          <a:p>
            <a:pPr>
              <a:buNone/>
            </a:pPr>
            <a:endParaRPr lang="sl-SI" sz="1800" b="1" dirty="0" smtClean="0">
              <a:latin typeface="Calibri Body"/>
            </a:endParaRPr>
          </a:p>
          <a:p>
            <a:r>
              <a:rPr lang="sr-Latn-BA" sz="1800" b="1" dirty="0" smtClean="0">
                <a:latin typeface="Calibri Body"/>
              </a:rPr>
              <a:t>Konvencija Saveta Evrope iz </a:t>
            </a:r>
            <a:r>
              <a:rPr lang="en-US" sz="1800" b="1" dirty="0" smtClean="0">
                <a:latin typeface="Calibri Body"/>
              </a:rPr>
              <a:t>2005</a:t>
            </a:r>
            <a:r>
              <a:rPr lang="sr-Latn-BA" sz="1800" b="1" dirty="0" smtClean="0">
                <a:latin typeface="Calibri Body"/>
              </a:rPr>
              <a:t>. godine o pranju novca </a:t>
            </a:r>
            <a:r>
              <a:rPr lang="vi-VN" sz="1800" b="1" dirty="0" smtClean="0">
                <a:latin typeface="Calibri Body"/>
              </a:rPr>
              <a:t>traženju, zapleni i konfiskaciji prihoda od kriminala i</a:t>
            </a:r>
            <a:r>
              <a:rPr lang="sr-Latn-BA" sz="1800" b="1" dirty="0" smtClean="0">
                <a:latin typeface="Calibri Body"/>
              </a:rPr>
              <a:t> </a:t>
            </a:r>
            <a:r>
              <a:rPr lang="vi-VN" sz="1800" b="1" dirty="0" smtClean="0">
                <a:latin typeface="Calibri Body"/>
              </a:rPr>
              <a:t>o finan</a:t>
            </a:r>
            <a:r>
              <a:rPr lang="sr-Latn-BA" sz="1800" b="1" dirty="0" smtClean="0">
                <a:latin typeface="Calibri Body"/>
              </a:rPr>
              <a:t>s</a:t>
            </a:r>
            <a:r>
              <a:rPr lang="vi-VN" sz="1800" b="1" dirty="0" smtClean="0">
                <a:latin typeface="Calibri Body"/>
              </a:rPr>
              <a:t>iranju terorizma</a:t>
            </a:r>
            <a:r>
              <a:rPr lang="vi-VN" sz="1800" dirty="0" smtClean="0">
                <a:latin typeface="Calibri Body"/>
              </a:rPr>
              <a:t> (Varšavska konvencija), koj</a:t>
            </a:r>
            <a:r>
              <a:rPr lang="sr-Latn-BA" sz="1800" dirty="0" smtClean="0">
                <a:latin typeface="Calibri Body"/>
              </a:rPr>
              <a:t>a je </a:t>
            </a:r>
            <a:r>
              <a:rPr lang="vi-VN" sz="1800" dirty="0" smtClean="0">
                <a:latin typeface="Calibri Body"/>
              </a:rPr>
              <a:t>2005. godine nasledila</a:t>
            </a:r>
            <a:r>
              <a:rPr lang="sr-Latn-BA" sz="1800" dirty="0" smtClean="0">
                <a:latin typeface="Calibri Body"/>
              </a:rPr>
              <a:t> </a:t>
            </a:r>
            <a:r>
              <a:rPr lang="vi-VN" sz="1800" b="1" dirty="0" smtClean="0">
                <a:latin typeface="Calibri Body"/>
              </a:rPr>
              <a:t>Konvencij</a:t>
            </a:r>
            <a:r>
              <a:rPr lang="sr-Latn-BA" sz="1800" b="1" dirty="0" smtClean="0">
                <a:latin typeface="Calibri Body"/>
              </a:rPr>
              <a:t>u</a:t>
            </a:r>
            <a:r>
              <a:rPr lang="vi-VN" sz="1800" b="1" dirty="0" smtClean="0">
                <a:latin typeface="Calibri Body"/>
              </a:rPr>
              <a:t> Saveta Evrope iz 1990. godine o pranju</a:t>
            </a:r>
            <a:r>
              <a:rPr lang="sr-Latn-BA" sz="1800" b="1" dirty="0" smtClean="0">
                <a:latin typeface="Calibri Body"/>
              </a:rPr>
              <a:t> novca </a:t>
            </a:r>
            <a:r>
              <a:rPr lang="vi-VN" sz="1800" b="1" dirty="0" smtClean="0">
                <a:latin typeface="Calibri Body"/>
              </a:rPr>
              <a:t>, traženju, zapleni i konfiskaciji prihoda od kriminala</a:t>
            </a:r>
            <a:r>
              <a:rPr lang="vi-VN" sz="1800" dirty="0" smtClean="0">
                <a:latin typeface="Calibri Body"/>
              </a:rPr>
              <a:t> (Konvencija iz Strazbura). </a:t>
            </a:r>
            <a:endParaRPr lang="sr-Latn-BA" sz="1800" dirty="0" smtClean="0">
              <a:latin typeface="Calibri Body"/>
            </a:endParaRPr>
          </a:p>
          <a:p>
            <a:pPr>
              <a:buNone/>
            </a:pPr>
            <a:endParaRPr lang="sl-SI" sz="1800" dirty="0" smtClean="0">
              <a:solidFill>
                <a:srgbClr val="000000"/>
              </a:solidFill>
              <a:latin typeface="Calibri Body"/>
            </a:endParaRPr>
          </a:p>
          <a:p>
            <a:r>
              <a:rPr lang="en-US" sz="1800" b="1" dirty="0" smtClean="0">
                <a:latin typeface="Calibri Body"/>
              </a:rPr>
              <a:t>U</a:t>
            </a:r>
            <a:r>
              <a:rPr lang="sr-Latn-BA" sz="1800" b="1" dirty="0" smtClean="0">
                <a:latin typeface="Calibri Body"/>
              </a:rPr>
              <a:t>jedinjene nacije</a:t>
            </a:r>
            <a:r>
              <a:rPr lang="en-US" sz="1800" dirty="0" smtClean="0">
                <a:latin typeface="Calibri Body"/>
              </a:rPr>
              <a:t>: </a:t>
            </a:r>
            <a:r>
              <a:rPr lang="sr-Latn-BA" sz="1800" dirty="0" smtClean="0">
                <a:latin typeface="Calibri Body"/>
              </a:rPr>
              <a:t>ko</a:t>
            </a:r>
            <a:r>
              <a:rPr lang="vi-VN" sz="1800" dirty="0" smtClean="0">
                <a:latin typeface="Calibri Body"/>
              </a:rPr>
              <a:t>nvencije protiv droge, transnacionalnog organizovanog kriminala i korupcije.</a:t>
            </a:r>
            <a:r>
              <a:rPr lang="en-US" sz="1800" dirty="0" smtClean="0">
                <a:latin typeface="Calibri Body"/>
              </a:rPr>
              <a:t> </a:t>
            </a:r>
            <a:endParaRPr lang="sr-Latn-BA" sz="1800" dirty="0" smtClean="0">
              <a:latin typeface="Calibri Body"/>
            </a:endParaRPr>
          </a:p>
          <a:p>
            <a:pPr>
              <a:buNone/>
            </a:pPr>
            <a:endParaRPr lang="sl-SI" sz="1800" dirty="0" smtClean="0">
              <a:latin typeface="Calibri Body"/>
            </a:endParaRPr>
          </a:p>
          <a:p>
            <a:pPr>
              <a:buFont typeface="Arial" charset="0"/>
              <a:buNone/>
            </a:pPr>
            <a:r>
              <a:rPr lang="en-US" sz="1800" dirty="0" smtClean="0">
                <a:latin typeface="Calibri Body"/>
              </a:rPr>
              <a:t> </a:t>
            </a:r>
            <a:r>
              <a:rPr lang="vi-VN" sz="1800" dirty="0" smtClean="0">
                <a:latin typeface="Calibri Body"/>
              </a:rPr>
              <a:t>U konačnici</a:t>
            </a:r>
            <a:r>
              <a:rPr lang="sr-Latn-BA" sz="1800" dirty="0" smtClean="0">
                <a:latin typeface="Calibri Body"/>
              </a:rPr>
              <a:t>, </a:t>
            </a:r>
            <a:r>
              <a:rPr lang="vi-VN" sz="1800" dirty="0" smtClean="0">
                <a:latin typeface="Calibri Body"/>
              </a:rPr>
              <a:t>finansijske istrage </a:t>
            </a:r>
            <a:r>
              <a:rPr lang="sr-Latn-BA" sz="1800" dirty="0" smtClean="0">
                <a:latin typeface="Calibri Body"/>
              </a:rPr>
              <a:t>se </a:t>
            </a:r>
            <a:r>
              <a:rPr lang="vi-VN" sz="1800" dirty="0" smtClean="0">
                <a:latin typeface="Calibri Body"/>
              </a:rPr>
              <a:t>sprovode na osnovu nacionalnog zakona, </a:t>
            </a:r>
            <a:r>
              <a:rPr lang="sr-Latn-BA" sz="1800" dirty="0" smtClean="0">
                <a:latin typeface="Calibri Body"/>
              </a:rPr>
              <a:t>uz </a:t>
            </a:r>
            <a:r>
              <a:rPr lang="vi-VN" sz="1800" dirty="0" smtClean="0">
                <a:latin typeface="Calibri Body"/>
              </a:rPr>
              <a:t>kori</a:t>
            </a:r>
            <a:r>
              <a:rPr lang="sr-Latn-BA" sz="1800" dirty="0" smtClean="0">
                <a:latin typeface="Calibri Body"/>
              </a:rPr>
              <a:t>šćenje </a:t>
            </a:r>
            <a:r>
              <a:rPr lang="vi-VN" sz="1800" dirty="0" smtClean="0">
                <a:latin typeface="Calibri Body"/>
              </a:rPr>
              <a:t>konvencij</a:t>
            </a:r>
            <a:r>
              <a:rPr lang="sr-Latn-BA" sz="1800" dirty="0" smtClean="0">
                <a:latin typeface="Calibri Body"/>
              </a:rPr>
              <a:t>a</a:t>
            </a:r>
            <a:r>
              <a:rPr lang="vi-VN" sz="1800" dirty="0" smtClean="0">
                <a:latin typeface="Calibri Body"/>
              </a:rPr>
              <a:t> za </a:t>
            </a:r>
            <a:r>
              <a:rPr lang="sr-Latn-BA" sz="1800" dirty="0" smtClean="0">
                <a:latin typeface="Calibri Body"/>
              </a:rPr>
              <a:t>međusobnu </a:t>
            </a:r>
            <a:r>
              <a:rPr lang="vi-VN" sz="1800" dirty="0" smtClean="0">
                <a:latin typeface="Calibri Body"/>
              </a:rPr>
              <a:t>pravnu pomoć (M</a:t>
            </a:r>
            <a:r>
              <a:rPr lang="sr-Latn-BA" sz="1800" dirty="0" smtClean="0">
                <a:latin typeface="Calibri Body"/>
              </a:rPr>
              <a:t>PP</a:t>
            </a:r>
            <a:r>
              <a:rPr lang="vi-VN" sz="1800" dirty="0" smtClean="0">
                <a:latin typeface="Calibri Body"/>
              </a:rPr>
              <a:t>).</a:t>
            </a:r>
            <a:endParaRPr lang="sl-SI" sz="1800" dirty="0" smtClean="0">
              <a:latin typeface="Calibri Body"/>
            </a:endParaRPr>
          </a:p>
          <a:p>
            <a:endParaRPr lang="sl-SI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1428750"/>
            <a:ext cx="8229600" cy="500063"/>
          </a:xfrm>
        </p:spPr>
        <p:txBody>
          <a:bodyPr/>
          <a:lstStyle/>
          <a:p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3200" b="1" dirty="0" smtClean="0"/>
              <a:t>1.3 </a:t>
            </a:r>
            <a:r>
              <a:rPr lang="sr-Latn-BA" sz="3200" b="1" dirty="0" smtClean="0"/>
              <a:t>Međunarodni pravni instrumenti</a:t>
            </a:r>
            <a:r>
              <a:rPr lang="sl-SI" sz="3200" b="1" dirty="0" smtClean="0"/>
              <a:t> - EU</a:t>
            </a:r>
            <a:r>
              <a:rPr lang="sl-SI" dirty="0" smtClean="0"/>
              <a:t/>
            </a:r>
            <a:br>
              <a:rPr lang="sl-SI" dirty="0" smtClean="0"/>
            </a:br>
            <a:endParaRPr 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68313" y="1928813"/>
            <a:ext cx="8229600" cy="4265612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1900" b="1" dirty="0" smtClean="0">
                <a:latin typeface="Calibri Body"/>
                <a:ea typeface="MS PGothic" charset="0"/>
              </a:rPr>
              <a:t>Dire</a:t>
            </a:r>
            <a:r>
              <a:rPr lang="sr-Latn-BA" sz="1900" b="1" dirty="0" smtClean="0">
                <a:latin typeface="Calibri Body"/>
                <a:ea typeface="MS PGothic" charset="0"/>
              </a:rPr>
              <a:t>k</a:t>
            </a:r>
            <a:r>
              <a:rPr lang="en-US" sz="1900" b="1" dirty="0" err="1" smtClean="0">
                <a:latin typeface="Calibri Body"/>
                <a:ea typeface="MS PGothic" charset="0"/>
              </a:rPr>
              <a:t>tiv</a:t>
            </a:r>
            <a:r>
              <a:rPr lang="sr-Latn-BA" sz="1900" b="1" dirty="0" smtClean="0">
                <a:latin typeface="Calibri Body"/>
                <a:ea typeface="MS PGothic" charset="0"/>
              </a:rPr>
              <a:t>a</a:t>
            </a:r>
            <a:r>
              <a:rPr lang="en-US" sz="1900" b="1" dirty="0" smtClean="0">
                <a:latin typeface="Calibri Body"/>
                <a:ea typeface="MS PGothic" charset="0"/>
              </a:rPr>
              <a:t> </a:t>
            </a:r>
            <a:r>
              <a:rPr lang="en-US" sz="1900" b="1" dirty="0">
                <a:latin typeface="Calibri Body"/>
                <a:ea typeface="MS PGothic" charset="0"/>
              </a:rPr>
              <a:t>2014/42/EU </a:t>
            </a:r>
            <a:r>
              <a:rPr lang="vi-VN" sz="1800" dirty="0" smtClean="0">
                <a:latin typeface="Calibri Body"/>
              </a:rPr>
              <a:t>o zamrzavanju i konfiskaciji instrumenata i prihoda od kriminala u Evropskoj uniji</a:t>
            </a:r>
            <a:br>
              <a:rPr lang="vi-VN" sz="1800" dirty="0" smtClean="0">
                <a:latin typeface="Calibri Body"/>
              </a:rPr>
            </a:br>
            <a:r>
              <a:rPr lang="vi-VN" sz="1800" dirty="0" smtClean="0">
                <a:latin typeface="Calibri Body"/>
              </a:rPr>
              <a:t>(zamenjen</a:t>
            </a:r>
            <a:r>
              <a:rPr lang="sr-Latn-BA" sz="1800" dirty="0" smtClean="0">
                <a:latin typeface="Calibri Body"/>
              </a:rPr>
              <a:t>a</a:t>
            </a:r>
            <a:r>
              <a:rPr lang="vi-VN" sz="1800" dirty="0" smtClean="0">
                <a:latin typeface="Calibri Body"/>
              </a:rPr>
              <a:t>) Zajedničk</a:t>
            </a:r>
            <a:r>
              <a:rPr lang="sr-Latn-BA" sz="1800" dirty="0" smtClean="0">
                <a:latin typeface="Calibri Body"/>
              </a:rPr>
              <a:t>om</a:t>
            </a:r>
            <a:r>
              <a:rPr lang="vi-VN" sz="1800" dirty="0" smtClean="0">
                <a:latin typeface="Calibri Body"/>
              </a:rPr>
              <a:t> </a:t>
            </a:r>
            <a:r>
              <a:rPr lang="sr-Latn-BA" sz="1800" dirty="0" smtClean="0">
                <a:latin typeface="Calibri Body"/>
              </a:rPr>
              <a:t>a</a:t>
            </a:r>
            <a:r>
              <a:rPr lang="vi-VN" sz="1800" dirty="0" smtClean="0">
                <a:latin typeface="Calibri Body"/>
              </a:rPr>
              <a:t>kcij</a:t>
            </a:r>
            <a:r>
              <a:rPr lang="sr-Latn-BA" sz="1800" dirty="0" smtClean="0">
                <a:latin typeface="Calibri Body"/>
              </a:rPr>
              <a:t>om</a:t>
            </a:r>
            <a:r>
              <a:rPr lang="vi-VN" sz="1800" dirty="0" smtClean="0">
                <a:latin typeface="Calibri Body"/>
              </a:rPr>
              <a:t> 98/699 / JHA</a:t>
            </a:r>
            <a:endParaRPr lang="sr-Latn-BA" sz="1800" dirty="0" smtClean="0">
              <a:latin typeface="Calibri Body"/>
            </a:endParaRPr>
          </a:p>
          <a:p>
            <a:pPr>
              <a:defRPr/>
            </a:pPr>
            <a:r>
              <a:rPr lang="vi-VN" sz="1800" b="1" dirty="0" smtClean="0">
                <a:latin typeface="Calibri Body"/>
              </a:rPr>
              <a:t>Okvirna Odluka 2001/500 / JHA </a:t>
            </a:r>
            <a:r>
              <a:rPr lang="vi-VN" sz="1800" dirty="0" smtClean="0">
                <a:latin typeface="Calibri Body"/>
              </a:rPr>
              <a:t>o pranju novca za identifikaciju, pronalaženje, zamrzavanje, </a:t>
            </a:r>
            <a:r>
              <a:rPr lang="sr-Latn-BA" sz="1800" dirty="0" smtClean="0">
                <a:latin typeface="Calibri Body"/>
              </a:rPr>
              <a:t>zaplenu</a:t>
            </a:r>
            <a:r>
              <a:rPr lang="vi-VN" sz="1800" dirty="0" smtClean="0">
                <a:latin typeface="Calibri Body"/>
              </a:rPr>
              <a:t> i konfiskovanje sredstava i prihoda od krivičnih dela i </a:t>
            </a:r>
            <a:r>
              <a:rPr lang="en-US" sz="1900" dirty="0" smtClean="0">
                <a:latin typeface="Calibri Body"/>
                <a:ea typeface="MS PGothic" charset="0"/>
              </a:rPr>
              <a:t> </a:t>
            </a:r>
            <a:endParaRPr lang="sl-SI" sz="1900" dirty="0">
              <a:latin typeface="Calibri Body"/>
              <a:ea typeface="MS PGothic" charset="0"/>
            </a:endParaRPr>
          </a:p>
          <a:p>
            <a:pPr>
              <a:defRPr/>
            </a:pPr>
            <a:r>
              <a:rPr lang="vi-VN" sz="1800" b="1" dirty="0" smtClean="0">
                <a:latin typeface="Calibri Body"/>
              </a:rPr>
              <a:t>Okvirna odluka 2005/212 / JHA </a:t>
            </a:r>
            <a:r>
              <a:rPr lang="vi-VN" sz="1800" dirty="0" smtClean="0">
                <a:latin typeface="Calibri Body"/>
              </a:rPr>
              <a:t>o konfiskaciji prihoda, sredstava i imovine vezanih za kriminal. </a:t>
            </a:r>
            <a:endParaRPr lang="sr-Latn-BA" sz="1800" dirty="0" smtClean="0">
              <a:latin typeface="Calibri Body"/>
            </a:endParaRPr>
          </a:p>
          <a:p>
            <a:pPr>
              <a:buNone/>
              <a:defRPr/>
            </a:pPr>
            <a:endParaRPr lang="sl-SI" sz="1900" dirty="0">
              <a:latin typeface="Calibri Body"/>
              <a:ea typeface="MS PGothic" charset="0"/>
            </a:endParaRPr>
          </a:p>
          <a:p>
            <a:pPr>
              <a:buNone/>
              <a:defRPr/>
            </a:pPr>
            <a:r>
              <a:rPr lang="vi-VN" sz="1800" b="1" dirty="0" smtClean="0">
                <a:latin typeface="Calibri Body"/>
              </a:rPr>
              <a:t>Uzajamno priznavanje:</a:t>
            </a:r>
            <a:endParaRPr lang="en-US" sz="1900" b="1" dirty="0" smtClean="0">
              <a:latin typeface="Calibri Body"/>
              <a:ea typeface="MS PGothic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1900" dirty="0" smtClean="0">
                <a:latin typeface="Calibri Body"/>
                <a:ea typeface="MS PGothic" charset="0"/>
              </a:rPr>
              <a:t> </a:t>
            </a:r>
            <a:endParaRPr lang="sl-SI" sz="1900" dirty="0" smtClean="0">
              <a:latin typeface="Calibri Body"/>
              <a:ea typeface="MS PGothic" charset="0"/>
            </a:endParaRPr>
          </a:p>
          <a:p>
            <a:pPr>
              <a:defRPr/>
            </a:pPr>
            <a:r>
              <a:rPr lang="vi-VN" sz="1800" dirty="0" smtClean="0">
                <a:latin typeface="Calibri Body"/>
              </a:rPr>
              <a:t>Okvirna Odluka 2003/577 / JHA za izvršenje naloga za zamrzavanje i Okvirna Odluka 2006/783 / JHA za naloge za konfiskaciju.</a:t>
            </a:r>
            <a:endParaRPr lang="sl-SI" sz="1900" dirty="0" smtClean="0">
              <a:latin typeface="Calibri Body"/>
              <a:ea typeface="MS PGothic" charset="0"/>
            </a:endParaRPr>
          </a:p>
          <a:p>
            <a:pPr>
              <a:defRPr/>
            </a:pPr>
            <a:r>
              <a:rPr lang="sr-Latn-BA" sz="2000" dirty="0" smtClean="0">
                <a:latin typeface="Calibri Body"/>
              </a:rPr>
              <a:t>O</a:t>
            </a:r>
            <a:r>
              <a:rPr lang="vi-VN" sz="2000" dirty="0" smtClean="0">
                <a:latin typeface="Calibri Body"/>
              </a:rPr>
              <a:t>dluka Saveta 2007/845 / JHA o saradnji između </a:t>
            </a:r>
            <a:r>
              <a:rPr lang="sr-Latn-BA" sz="2000" b="1" dirty="0" smtClean="0">
                <a:latin typeface="Calibri Body"/>
              </a:rPr>
              <a:t>Kancelarija </a:t>
            </a:r>
            <a:r>
              <a:rPr lang="vi-VN" sz="2000" b="1" dirty="0" smtClean="0">
                <a:latin typeface="Calibri Body"/>
              </a:rPr>
              <a:t>za </a:t>
            </a:r>
            <a:r>
              <a:rPr lang="sr-Latn-BA" sz="2000" b="1" dirty="0" smtClean="0">
                <a:latin typeface="Calibri Body"/>
              </a:rPr>
              <a:t>povraćaj </a:t>
            </a:r>
            <a:r>
              <a:rPr lang="vi-VN" sz="2000" b="1" dirty="0" smtClean="0">
                <a:latin typeface="Calibri Body"/>
              </a:rPr>
              <a:t>imovine</a:t>
            </a:r>
            <a:r>
              <a:rPr lang="vi-VN" sz="2000" dirty="0" smtClean="0">
                <a:latin typeface="Calibri Body"/>
              </a:rPr>
              <a:t> država članica u oblasti praćenja i identifikacije prihoda od imovine ili druge imovine povezane sa kriminalom</a:t>
            </a:r>
            <a:endParaRPr lang="sl-SI" sz="1900" dirty="0">
              <a:latin typeface="Calibri Body"/>
              <a:ea typeface="MS PGothic" charset="0"/>
            </a:endParaRPr>
          </a:p>
          <a:p>
            <a:pPr>
              <a:defRPr/>
            </a:pPr>
            <a:endParaRPr lang="sl-SI" sz="1600" dirty="0">
              <a:latin typeface="Calibri Body"/>
              <a:ea typeface="MS PGothic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68313" y="1285875"/>
            <a:ext cx="8229600" cy="428625"/>
          </a:xfrm>
        </p:spPr>
        <p:txBody>
          <a:bodyPr/>
          <a:lstStyle/>
          <a:p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3200" dirty="0" smtClean="0"/>
              <a:t/>
            </a:r>
            <a:br>
              <a:rPr lang="sl-SI" sz="3200" dirty="0" smtClean="0"/>
            </a:br>
            <a:r>
              <a:rPr lang="sl-SI" sz="3600" b="1" dirty="0" smtClean="0"/>
              <a:t>1.4 </a:t>
            </a:r>
            <a:r>
              <a:rPr lang="en-US" sz="3600" b="1" dirty="0" err="1" smtClean="0"/>
              <a:t>Defini</a:t>
            </a:r>
            <a:r>
              <a:rPr lang="sr-Latn-BA" sz="3600" b="1" dirty="0" smtClean="0"/>
              <a:t>cija pojmova</a:t>
            </a:r>
            <a:r>
              <a:rPr lang="sl-SI" dirty="0" smtClean="0"/>
              <a:t/>
            </a:r>
            <a:br>
              <a:rPr lang="sl-SI" dirty="0" smtClean="0"/>
            </a:br>
            <a:endParaRPr lang="en-US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8313" y="1928813"/>
            <a:ext cx="8229600" cy="4265612"/>
          </a:xfrm>
        </p:spPr>
        <p:txBody>
          <a:bodyPr/>
          <a:lstStyle/>
          <a:p>
            <a:r>
              <a:rPr lang="ja-JP" altLang="en-US" sz="1500" smtClean="0">
                <a:latin typeface="Calibri Body"/>
              </a:rPr>
              <a:t>‘</a:t>
            </a:r>
            <a:r>
              <a:rPr lang="en-US" altLang="ja-JP" sz="1500" b="1" dirty="0" smtClean="0">
                <a:latin typeface="Calibri Body"/>
              </a:rPr>
              <a:t>Pr</a:t>
            </a:r>
            <a:r>
              <a:rPr lang="sr-Latn-BA" altLang="ja-JP" sz="1500" b="1" dirty="0" smtClean="0">
                <a:latin typeface="Calibri Body"/>
              </a:rPr>
              <a:t>ihodi</a:t>
            </a:r>
            <a:r>
              <a:rPr lang="ja-JP" altLang="en-US" sz="1500" smtClean="0">
                <a:latin typeface="Calibri Body"/>
              </a:rPr>
              <a:t>’</a:t>
            </a:r>
            <a:r>
              <a:rPr lang="en-US" altLang="ja-JP" sz="1500" dirty="0" smtClean="0">
                <a:latin typeface="Calibri Body"/>
              </a:rPr>
              <a:t> </a:t>
            </a:r>
            <a:r>
              <a:rPr lang="sr-Latn-BA" altLang="ja-JP" sz="1500" dirty="0" smtClean="0">
                <a:latin typeface="Calibri Body"/>
              </a:rPr>
              <a:t>označavaju </a:t>
            </a:r>
            <a:r>
              <a:rPr lang="vi-VN" sz="1500" dirty="0" smtClean="0">
                <a:latin typeface="Calibri Body"/>
              </a:rPr>
              <a:t>svaku ekonomsku prednost koja je direktno ili indirektno izvedena iz krivičnog dela; ona se može sastojati od bilo kog oblika imovine i </a:t>
            </a:r>
            <a:r>
              <a:rPr lang="vi-VN" sz="1500" i="1" dirty="0" smtClean="0">
                <a:latin typeface="Calibri Body"/>
              </a:rPr>
              <a:t>uključuje bilo koje naknadno reinvestiranje ili transformaciju direktnih prihoda i bilo kakvih vrednih koristi</a:t>
            </a:r>
            <a:r>
              <a:rPr lang="en-US" altLang="ja-JP" sz="1500" dirty="0" smtClean="0">
                <a:latin typeface="Calibri Body"/>
              </a:rPr>
              <a:t> </a:t>
            </a:r>
            <a:endParaRPr lang="sl-SI" altLang="ja-JP" sz="1500" dirty="0" smtClean="0">
              <a:latin typeface="Calibri Body"/>
            </a:endParaRPr>
          </a:p>
          <a:p>
            <a:r>
              <a:rPr lang="ja-JP" altLang="en-US" sz="1500" smtClean="0">
                <a:latin typeface="Calibri Body"/>
              </a:rPr>
              <a:t>‘</a:t>
            </a:r>
            <a:r>
              <a:rPr lang="sr-Latn-BA" altLang="ja-JP" sz="1500" b="1" dirty="0" smtClean="0">
                <a:latin typeface="Calibri Body"/>
              </a:rPr>
              <a:t>imovina</a:t>
            </a:r>
            <a:r>
              <a:rPr lang="ja-JP" altLang="en-US" sz="1500" smtClean="0">
                <a:latin typeface="Calibri Body"/>
              </a:rPr>
              <a:t>’</a:t>
            </a:r>
            <a:r>
              <a:rPr lang="en-US" altLang="ja-JP" sz="1500" dirty="0" smtClean="0">
                <a:latin typeface="Calibri Body"/>
              </a:rPr>
              <a:t> </a:t>
            </a:r>
            <a:r>
              <a:rPr lang="vi-VN" sz="1500" dirty="0" smtClean="0">
                <a:latin typeface="Calibri Body"/>
              </a:rPr>
              <a:t>označava imovinu bilo kojeg opisa, bilo da je materijaln</a:t>
            </a:r>
            <a:r>
              <a:rPr lang="sr-Latn-BA" sz="1500" dirty="0" smtClean="0">
                <a:latin typeface="Calibri Body"/>
              </a:rPr>
              <a:t>a</a:t>
            </a:r>
            <a:r>
              <a:rPr lang="vi-VN" sz="1500" dirty="0" smtClean="0">
                <a:latin typeface="Calibri Body"/>
              </a:rPr>
              <a:t> ili nematerijaln</a:t>
            </a:r>
            <a:r>
              <a:rPr lang="sr-Latn-BA" sz="1500" dirty="0" smtClean="0">
                <a:latin typeface="Calibri Body"/>
              </a:rPr>
              <a:t>a</a:t>
            </a:r>
            <a:r>
              <a:rPr lang="vi-VN" sz="1500" dirty="0" smtClean="0">
                <a:latin typeface="Calibri Body"/>
              </a:rPr>
              <a:t>, pokretn</a:t>
            </a:r>
            <a:r>
              <a:rPr lang="sr-Latn-BA" sz="1500" dirty="0" smtClean="0">
                <a:latin typeface="Calibri Body"/>
              </a:rPr>
              <a:t>a</a:t>
            </a:r>
            <a:r>
              <a:rPr lang="vi-VN" sz="1500" dirty="0" smtClean="0">
                <a:latin typeface="Calibri Body"/>
              </a:rPr>
              <a:t> ili nepokretn</a:t>
            </a:r>
            <a:r>
              <a:rPr lang="sr-Latn-BA" sz="1500" dirty="0" smtClean="0">
                <a:latin typeface="Calibri Body"/>
              </a:rPr>
              <a:t>a</a:t>
            </a:r>
            <a:r>
              <a:rPr lang="vi-VN" sz="1500" dirty="0" smtClean="0">
                <a:latin typeface="Calibri Body"/>
              </a:rPr>
              <a:t>, i pravn</a:t>
            </a:r>
            <a:r>
              <a:rPr lang="sr-Latn-BA" sz="1500" dirty="0" smtClean="0">
                <a:latin typeface="Calibri Body"/>
              </a:rPr>
              <a:t>e</a:t>
            </a:r>
            <a:r>
              <a:rPr lang="vi-VN" sz="1500" dirty="0" smtClean="0">
                <a:latin typeface="Calibri Body"/>
              </a:rPr>
              <a:t> dokument</a:t>
            </a:r>
            <a:r>
              <a:rPr lang="sr-Latn-BA" sz="1500" dirty="0" smtClean="0">
                <a:latin typeface="Calibri Body"/>
              </a:rPr>
              <a:t>e</a:t>
            </a:r>
            <a:r>
              <a:rPr lang="vi-VN" sz="1500" dirty="0" smtClean="0">
                <a:latin typeface="Calibri Body"/>
              </a:rPr>
              <a:t> ili instrument</a:t>
            </a:r>
            <a:r>
              <a:rPr lang="sr-Latn-BA" sz="1500" dirty="0" smtClean="0">
                <a:latin typeface="Calibri Body"/>
              </a:rPr>
              <a:t>e</a:t>
            </a:r>
            <a:r>
              <a:rPr lang="vi-VN" sz="1500" dirty="0" smtClean="0">
                <a:latin typeface="Calibri Body"/>
              </a:rPr>
              <a:t> koji dokazuju pravo ili kamatu na takvu imovinu;</a:t>
            </a:r>
            <a:r>
              <a:rPr lang="en-US" altLang="ja-JP" sz="1500" dirty="0" smtClean="0">
                <a:latin typeface="Calibri Body"/>
              </a:rPr>
              <a:t> </a:t>
            </a:r>
            <a:endParaRPr lang="sl-SI" altLang="ja-JP" sz="1500" dirty="0" smtClean="0">
              <a:latin typeface="Calibri Body"/>
            </a:endParaRPr>
          </a:p>
          <a:p>
            <a:r>
              <a:rPr lang="ja-JP" altLang="en-US" sz="1500" smtClean="0">
                <a:latin typeface="Calibri Body"/>
              </a:rPr>
              <a:t>‘</a:t>
            </a:r>
            <a:r>
              <a:rPr lang="en-US" altLang="ja-JP" sz="1500" b="1" dirty="0" smtClean="0">
                <a:latin typeface="Calibri Body"/>
              </a:rPr>
              <a:t>instrumental</a:t>
            </a:r>
            <a:r>
              <a:rPr lang="sr-Latn-BA" altLang="ja-JP" sz="1500" b="1" dirty="0" smtClean="0">
                <a:latin typeface="Calibri Body"/>
              </a:rPr>
              <a:t>nosti</a:t>
            </a:r>
            <a:r>
              <a:rPr lang="ja-JP" altLang="en-US" sz="1500" smtClean="0">
                <a:latin typeface="Calibri Body"/>
              </a:rPr>
              <a:t>’</a:t>
            </a:r>
            <a:r>
              <a:rPr lang="en-US" altLang="ja-JP" sz="1500" dirty="0" smtClean="0">
                <a:latin typeface="Calibri Body"/>
              </a:rPr>
              <a:t> </a:t>
            </a:r>
            <a:r>
              <a:rPr lang="vi-VN" sz="1500" dirty="0" smtClean="0">
                <a:latin typeface="Calibri Body"/>
              </a:rPr>
              <a:t>označava</a:t>
            </a:r>
            <a:r>
              <a:rPr lang="sr-Latn-BA" sz="1500" dirty="0" smtClean="0">
                <a:latin typeface="Calibri Body"/>
              </a:rPr>
              <a:t>ju </a:t>
            </a:r>
            <a:r>
              <a:rPr lang="vi-VN" sz="1500" dirty="0" smtClean="0">
                <a:latin typeface="Calibri Body"/>
              </a:rPr>
              <a:t>bilo koju imovinu koja se koristi ili namerava da se koristi na bilo koji način, u celini ili delimično, za izvršenje krivičnog dela ili krivičnih dela;</a:t>
            </a:r>
            <a:endParaRPr lang="sl-SI" altLang="ja-JP" sz="1500" dirty="0" smtClean="0">
              <a:latin typeface="Calibri Body"/>
            </a:endParaRPr>
          </a:p>
          <a:p>
            <a:r>
              <a:rPr lang="ja-JP" altLang="en-US" sz="1500" smtClean="0">
                <a:latin typeface="Calibri Body"/>
              </a:rPr>
              <a:t>‘</a:t>
            </a:r>
            <a:r>
              <a:rPr lang="sr-Latn-BA" altLang="ja-JP" sz="1500" b="1" dirty="0" smtClean="0">
                <a:latin typeface="Calibri Body"/>
              </a:rPr>
              <a:t>zamrzavanje ili zaplena</a:t>
            </a:r>
            <a:r>
              <a:rPr lang="ja-JP" altLang="en-US" sz="1500" smtClean="0">
                <a:latin typeface="Calibri Body"/>
              </a:rPr>
              <a:t>’</a:t>
            </a:r>
            <a:r>
              <a:rPr lang="en-US" altLang="ja-JP" sz="1500" dirty="0" smtClean="0">
                <a:latin typeface="Calibri Body"/>
              </a:rPr>
              <a:t> </a:t>
            </a:r>
            <a:r>
              <a:rPr lang="sr-Latn-BA" sz="1500" dirty="0" smtClean="0">
                <a:latin typeface="Calibri Body"/>
              </a:rPr>
              <a:t>označava</a:t>
            </a:r>
            <a:r>
              <a:rPr lang="vi-VN" sz="1500" dirty="0" smtClean="0">
                <a:latin typeface="Calibri Body"/>
              </a:rPr>
              <a:t> privremenu zabranu prenosa, uništenj</a:t>
            </a:r>
            <a:r>
              <a:rPr lang="sr-Latn-BA" sz="1500" dirty="0" smtClean="0">
                <a:latin typeface="Calibri Body"/>
              </a:rPr>
              <a:t>a</a:t>
            </a:r>
            <a:r>
              <a:rPr lang="vi-VN" sz="1500" dirty="0" smtClean="0">
                <a:latin typeface="Calibri Body"/>
              </a:rPr>
              <a:t>, konverzij</a:t>
            </a:r>
            <a:r>
              <a:rPr lang="sr-Latn-BA" sz="1500" dirty="0" smtClean="0">
                <a:latin typeface="Calibri Body"/>
              </a:rPr>
              <a:t>e</a:t>
            </a:r>
            <a:r>
              <a:rPr lang="vi-VN" sz="1500" dirty="0" smtClean="0">
                <a:latin typeface="Calibri Body"/>
              </a:rPr>
              <a:t>, raspoređivanja ili kretanja imovine ili privremenog pre</a:t>
            </a:r>
            <a:r>
              <a:rPr lang="sr-Latn-BA" sz="1500" dirty="0" smtClean="0">
                <a:latin typeface="Calibri Body"/>
              </a:rPr>
              <a:t>uzimanja</a:t>
            </a:r>
            <a:r>
              <a:rPr lang="vi-VN" sz="1500" dirty="0" smtClean="0">
                <a:latin typeface="Calibri Body"/>
              </a:rPr>
              <a:t> starateljstva ili kontrole </a:t>
            </a:r>
            <a:r>
              <a:rPr lang="sr-Latn-BA" sz="1500" dirty="0" smtClean="0">
                <a:latin typeface="Calibri Body"/>
              </a:rPr>
              <a:t>nad </a:t>
            </a:r>
            <a:r>
              <a:rPr lang="vi-VN" sz="1500" dirty="0" smtClean="0">
                <a:latin typeface="Calibri Body"/>
              </a:rPr>
              <a:t>imovin</a:t>
            </a:r>
            <a:r>
              <a:rPr lang="sr-Latn-BA" sz="1500" dirty="0" smtClean="0">
                <a:latin typeface="Calibri Body"/>
              </a:rPr>
              <a:t>om</a:t>
            </a:r>
            <a:r>
              <a:rPr lang="vi-VN" sz="1500" dirty="0" smtClean="0">
                <a:latin typeface="Calibri Body"/>
              </a:rPr>
              <a:t> na osnovu naloga </a:t>
            </a:r>
            <a:r>
              <a:rPr lang="sr-Latn-BA" sz="1500" dirty="0" smtClean="0">
                <a:latin typeface="Calibri Body"/>
              </a:rPr>
              <a:t>koji </a:t>
            </a:r>
            <a:r>
              <a:rPr lang="vi-VN" sz="1500" dirty="0" smtClean="0">
                <a:latin typeface="Calibri Body"/>
              </a:rPr>
              <a:t>izda sud ili drug</a:t>
            </a:r>
            <a:r>
              <a:rPr lang="sr-Latn-BA" sz="1500" dirty="0" smtClean="0">
                <a:latin typeface="Calibri Body"/>
              </a:rPr>
              <a:t>i</a:t>
            </a:r>
            <a:r>
              <a:rPr lang="vi-VN" sz="1500" dirty="0" smtClean="0">
                <a:latin typeface="Calibri Body"/>
              </a:rPr>
              <a:t> nadležn</a:t>
            </a:r>
            <a:r>
              <a:rPr lang="sr-Latn-BA" sz="1500" dirty="0" smtClean="0">
                <a:latin typeface="Calibri Body"/>
              </a:rPr>
              <a:t>i</a:t>
            </a:r>
            <a:r>
              <a:rPr lang="vi-VN" sz="1500" dirty="0" smtClean="0">
                <a:latin typeface="Calibri Body"/>
              </a:rPr>
              <a:t> organ (Direktiva se odnosi samo na termin zamrzavanja u ovom kontekstu);</a:t>
            </a:r>
            <a:endParaRPr lang="sl-SI" altLang="ja-JP" sz="1500" dirty="0" smtClean="0">
              <a:latin typeface="Calibri Body"/>
            </a:endParaRPr>
          </a:p>
          <a:p>
            <a:r>
              <a:rPr lang="ja-JP" altLang="en-US" sz="1500" smtClean="0">
                <a:latin typeface="Calibri Body"/>
              </a:rPr>
              <a:t>‘</a:t>
            </a:r>
            <a:r>
              <a:rPr lang="sr-Latn-BA" altLang="ja-JP" sz="1500" b="1" dirty="0" smtClean="0">
                <a:latin typeface="Calibri Body"/>
              </a:rPr>
              <a:t>k</a:t>
            </a:r>
            <a:r>
              <a:rPr lang="en-US" altLang="ja-JP" sz="1500" b="1" dirty="0" err="1" smtClean="0">
                <a:latin typeface="Calibri Body"/>
              </a:rPr>
              <a:t>onfis</a:t>
            </a:r>
            <a:r>
              <a:rPr lang="sr-Latn-BA" altLang="ja-JP" sz="1500" b="1" dirty="0" smtClean="0">
                <a:latin typeface="Calibri Body"/>
              </a:rPr>
              <a:t>kacija</a:t>
            </a:r>
            <a:r>
              <a:rPr lang="ja-JP" altLang="en-US" sz="1500" smtClean="0">
                <a:latin typeface="Calibri Body"/>
              </a:rPr>
              <a:t>’</a:t>
            </a:r>
            <a:r>
              <a:rPr lang="en-US" altLang="ja-JP" sz="1500" dirty="0" smtClean="0">
                <a:latin typeface="Calibri Body"/>
              </a:rPr>
              <a:t> </a:t>
            </a:r>
            <a:r>
              <a:rPr lang="sr-Latn-BA" sz="1500" dirty="0" smtClean="0">
                <a:latin typeface="Calibri Body"/>
              </a:rPr>
              <a:t>o</a:t>
            </a:r>
            <a:r>
              <a:rPr lang="vi-VN" sz="1500" dirty="0" smtClean="0">
                <a:latin typeface="Calibri Body"/>
              </a:rPr>
              <a:t>znač</a:t>
            </a:r>
            <a:r>
              <a:rPr lang="sr-Latn-BA" sz="1500" dirty="0" smtClean="0">
                <a:latin typeface="Calibri Body"/>
              </a:rPr>
              <a:t>ava</a:t>
            </a:r>
            <a:r>
              <a:rPr lang="vi-VN" sz="1500" dirty="0" smtClean="0">
                <a:latin typeface="Calibri Body"/>
              </a:rPr>
              <a:t> konačno oduzimanje imovine koj</a:t>
            </a:r>
            <a:r>
              <a:rPr lang="sr-Latn-BA" sz="1500" dirty="0" smtClean="0">
                <a:latin typeface="Calibri Body"/>
              </a:rPr>
              <a:t>e</a:t>
            </a:r>
            <a:r>
              <a:rPr lang="vi-VN" sz="1500" dirty="0" smtClean="0">
                <a:latin typeface="Calibri Body"/>
              </a:rPr>
              <a:t> je odredi</a:t>
            </a:r>
            <a:r>
              <a:rPr lang="sr-Latn-BA" sz="1500" dirty="0" smtClean="0">
                <a:latin typeface="Calibri Body"/>
              </a:rPr>
              <a:t>o</a:t>
            </a:r>
            <a:r>
              <a:rPr lang="vi-VN" sz="1500" dirty="0" smtClean="0">
                <a:latin typeface="Calibri Body"/>
              </a:rPr>
              <a:t> sud u vezi sa krivičnim delom. </a:t>
            </a:r>
            <a:endParaRPr lang="sl-SI" sz="1500" dirty="0" smtClean="0">
              <a:latin typeface="Calibri Body"/>
            </a:endParaRPr>
          </a:p>
          <a:p>
            <a:endParaRPr lang="sl-SI" sz="1500" b="1" dirty="0" smtClean="0">
              <a:latin typeface="Calibri Body"/>
            </a:endParaRPr>
          </a:p>
          <a:p>
            <a:r>
              <a:rPr lang="vi-VN" sz="1500" b="1" dirty="0" smtClean="0">
                <a:latin typeface="Calibri Body"/>
              </a:rPr>
              <a:t>Definišite relevantne nacionalne zakonske odredbe i uporedite ih sa ovim definicijama.</a:t>
            </a:r>
            <a:endParaRPr lang="sl-SI" sz="1500" b="1" dirty="0" smtClean="0">
              <a:latin typeface="Calibri Body"/>
            </a:endParaRPr>
          </a:p>
          <a:p>
            <a:endParaRPr lang="sl-SI" sz="1600" dirty="0" smtClean="0">
              <a:latin typeface="Calibri Bod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47346</TotalTime>
  <Words>2292</Words>
  <Application>Microsoft Office PowerPoint</Application>
  <PresentationFormat>On-screen Show (4:3)</PresentationFormat>
  <Paragraphs>317</Paragraphs>
  <Slides>36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Finansijske istrage</vt:lpstr>
      <vt:lpstr>Ciljevi sesije</vt:lpstr>
      <vt:lpstr>1. UVOD</vt:lpstr>
      <vt:lpstr>1. Uvod</vt:lpstr>
      <vt:lpstr>1.1 Zašto konfiskacija prihoda od internet kriminala? </vt:lpstr>
      <vt:lpstr> 1.2 Šta je finansijska istraga? </vt:lpstr>
      <vt:lpstr> 1.3 Međunarodni pravni instrumenti  </vt:lpstr>
      <vt:lpstr> 1.3 Međunarodni pravni instrumenti - EU </vt:lpstr>
      <vt:lpstr>  1.4 Definicija pojmova </vt:lpstr>
      <vt:lpstr>2. ElementI FinanSIJSKE ISTRAGE</vt:lpstr>
      <vt:lpstr>2. Elementi finansijske istrage</vt:lpstr>
      <vt:lpstr> 2.1  Otkrivanje krivičnog dela i učinioca (paralelno sa krivičnom istragom)  </vt:lpstr>
      <vt:lpstr> 2.2 Establishing the proceeds of crime  </vt:lpstr>
      <vt:lpstr> 2.2 Utvrđivanje prihoda od kriminala </vt:lpstr>
      <vt:lpstr> 2.3 Utvrđivanje imovine za konfiskaciju </vt:lpstr>
      <vt:lpstr> 2.4 Naredba za zamrzavanje </vt:lpstr>
      <vt:lpstr> 2.4 Naredba za zamrzavanje </vt:lpstr>
      <vt:lpstr>2.4 Naredba za zamrzavanje</vt:lpstr>
      <vt:lpstr>3. KONFISKACIJA PRIHODA OD KRIMINALA</vt:lpstr>
      <vt:lpstr>3.  Konfiskacija prihoda od kriminala</vt:lpstr>
      <vt:lpstr>3.  Konfiskacija prihoda od kriminala Veza sa zahtevom o imovini žrtve </vt:lpstr>
      <vt:lpstr>3.  Konfiskacija prihoda od kriminala  Proširena konfiskacija</vt:lpstr>
      <vt:lpstr>4. POVEZANA PITANJA</vt:lpstr>
      <vt:lpstr>4. Povezana pitanja</vt:lpstr>
      <vt:lpstr>4.1 Upravljanje smrznutom i konfiskovanom imovinom </vt:lpstr>
      <vt:lpstr>4.2 Statistika o finansijskim istragama, zamrzavanju i konfiskaciji</vt:lpstr>
      <vt:lpstr>4.3 Institucionalni aspekt</vt:lpstr>
      <vt:lpstr> 4.3 Međusektorska saradanja  </vt:lpstr>
      <vt:lpstr>4.3 Institucionalni aspekt</vt:lpstr>
      <vt:lpstr>Slide 30</vt:lpstr>
      <vt:lpstr>Pranje novca i finansijske istrage</vt:lpstr>
      <vt:lpstr>Istrage pranja novca i finansijske istrage</vt:lpstr>
      <vt:lpstr>Istrage pranja novca i finansijske istrage</vt:lpstr>
      <vt:lpstr>Vežba</vt:lpstr>
      <vt:lpstr>Sažetak</vt:lpstr>
      <vt:lpstr>Slide 36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</dc:creator>
  <cp:lastModifiedBy>Aleksandra</cp:lastModifiedBy>
  <cp:revision>478</cp:revision>
  <cp:lastPrinted>2016-05-18T07:38:13Z</cp:lastPrinted>
  <dcterms:created xsi:type="dcterms:W3CDTF">2013-06-24T06:40:18Z</dcterms:created>
  <dcterms:modified xsi:type="dcterms:W3CDTF">2017-10-12T09:25:02Z</dcterms:modified>
</cp:coreProperties>
</file>